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2" r:id="rId1"/>
  </p:sldMasterIdLst>
  <p:sldIdLst>
    <p:sldId id="377" r:id="rId2"/>
    <p:sldId id="364" r:id="rId3"/>
    <p:sldId id="365" r:id="rId4"/>
    <p:sldId id="366" r:id="rId5"/>
    <p:sldId id="367" r:id="rId6"/>
    <p:sldId id="368" r:id="rId7"/>
    <p:sldId id="369" r:id="rId8"/>
    <p:sldId id="370" r:id="rId9"/>
    <p:sldId id="371" r:id="rId10"/>
    <p:sldId id="372" r:id="rId11"/>
    <p:sldId id="373" r:id="rId12"/>
    <p:sldId id="374" r:id="rId13"/>
    <p:sldId id="375" r:id="rId14"/>
    <p:sldId id="274" r:id="rId15"/>
    <p:sldId id="275" r:id="rId16"/>
    <p:sldId id="276" r:id="rId17"/>
    <p:sldId id="277" r:id="rId18"/>
    <p:sldId id="280" r:id="rId19"/>
    <p:sldId id="281" r:id="rId20"/>
    <p:sldId id="282" r:id="rId21"/>
    <p:sldId id="283" r:id="rId22"/>
    <p:sldId id="284" r:id="rId23"/>
    <p:sldId id="335" r:id="rId24"/>
    <p:sldId id="37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49" r:id="rId38"/>
    <p:sldId id="350"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285" r:id="rId75"/>
    <p:sldId id="286" r:id="rId76"/>
    <p:sldId id="287" r:id="rId77"/>
    <p:sldId id="288" r:id="rId78"/>
    <p:sldId id="289" r:id="rId79"/>
    <p:sldId id="290" r:id="rId80"/>
    <p:sldId id="291" r:id="rId81"/>
    <p:sldId id="292" r:id="rId82"/>
    <p:sldId id="293" r:id="rId83"/>
    <p:sldId id="294" r:id="rId84"/>
    <p:sldId id="296" r:id="rId85"/>
    <p:sldId id="297" r:id="rId86"/>
    <p:sldId id="295" r:id="rId87"/>
    <p:sldId id="352" r:id="rId88"/>
    <p:sldId id="354" r:id="rId89"/>
    <p:sldId id="355" r:id="rId90"/>
    <p:sldId id="356" r:id="rId91"/>
    <p:sldId id="357" r:id="rId92"/>
    <p:sldId id="358" r:id="rId93"/>
    <p:sldId id="359" r:id="rId94"/>
    <p:sldId id="360" r:id="rId95"/>
    <p:sldId id="361" r:id="rId96"/>
    <p:sldId id="362" r:id="rId97"/>
    <p:sldId id="363"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6"/>
    <p:restoredTop sz="94581"/>
  </p:normalViewPr>
  <p:slideViewPr>
    <p:cSldViewPr>
      <p:cViewPr varScale="1">
        <p:scale>
          <a:sx n="100" d="100"/>
          <a:sy n="100" d="100"/>
        </p:scale>
        <p:origin x="1224" y="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9705" y="3045244"/>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73768" y="4960437"/>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Tuesday, May 23,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533400" y="2247371"/>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074"/>
            <a:ext cx="2209800" cy="161248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013" y="435618"/>
            <a:ext cx="2375587" cy="173811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222" y="-381000"/>
            <a:ext cx="4367463" cy="327559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Tuesday, May 23,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Tuesday, May 23,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extLst>
      <p:ext uri="{BB962C8B-B14F-4D97-AF65-F5344CB8AC3E}">
        <p14:creationId xmlns:p14="http://schemas.microsoft.com/office/powerpoint/2010/main" val="16462594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Tuesday, May 23,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Tuesday, May 23,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Tuesday, May 23, 2017</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Tuesday, May 23, 2017</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Tuesday, May 23, 2017</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Tuesday, May 23,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Tuesday, May 23, 2017</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Tuesday, May 23, 2017</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Tuesday, May 23, 2017</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extLst>
      <p:ext uri="{BB962C8B-B14F-4D97-AF65-F5344CB8AC3E}">
        <p14:creationId xmlns:p14="http://schemas.microsoft.com/office/powerpoint/2010/main" val="1737301953"/>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8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8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6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Software Design and Engineering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03419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228600" y="1600200"/>
            <a:ext cx="8763000" cy="4876800"/>
          </a:xfrm>
        </p:spPr>
        <p:txBody>
          <a:bodyPr>
            <a:normAutofit fontScale="92500"/>
          </a:bodyPr>
          <a:lstStyle/>
          <a:p>
            <a:r>
              <a:rPr lang="en-US" dirty="0"/>
              <a:t>Not so good:</a:t>
            </a:r>
          </a:p>
          <a:p>
            <a:pPr marL="0" indent="0">
              <a:buNone/>
            </a:pPr>
            <a:r>
              <a:rPr lang="en-US" dirty="0">
                <a:latin typeface="Courier New"/>
                <a:cs typeface="Courier New"/>
              </a:rPr>
              <a:t>import math</a:t>
            </a:r>
          </a:p>
          <a:p>
            <a:pPr marL="0" indent="0">
              <a:buNone/>
            </a:pPr>
            <a:r>
              <a:rPr lang="en-US" dirty="0">
                <a:latin typeface="Courier New"/>
                <a:cs typeface="Courier New"/>
              </a:rPr>
              <a:t>"""This script computes the surface area </a:t>
            </a:r>
            <a:r>
              <a:rPr lang="en-US" dirty="0" smtClean="0">
                <a:latin typeface="Courier New"/>
                <a:cs typeface="Courier New"/>
              </a:rPr>
              <a:t>   of </a:t>
            </a:r>
            <a:r>
              <a:rPr lang="en-US" dirty="0">
                <a:latin typeface="Courier New"/>
                <a:cs typeface="Courier New"/>
              </a:rPr>
              <a:t>a sphere of radius r.  </a:t>
            </a:r>
          </a:p>
          <a:p>
            <a:pPr marL="0" indent="0">
              <a:buNone/>
            </a:pPr>
            <a:r>
              <a:rPr lang="en-US" dirty="0">
                <a:latin typeface="Courier New"/>
                <a:cs typeface="Courier New"/>
              </a:rPr>
              <a:t>   The value of r is input by the user. "</a:t>
            </a:r>
            <a:r>
              <a:rPr lang="en-US" dirty="0" smtClean="0">
                <a:latin typeface="Courier New"/>
                <a:cs typeface="Courier New"/>
              </a:rPr>
              <a:t>""</a:t>
            </a:r>
            <a:endParaRPr lang="en-US" dirty="0">
              <a:latin typeface="Courier New"/>
              <a:cs typeface="Courier New"/>
            </a:endParaRPr>
          </a:p>
          <a:p>
            <a:pPr marL="0" indent="0">
              <a:buNone/>
            </a:pPr>
            <a:r>
              <a:rPr lang="en-US" dirty="0">
                <a:latin typeface="Courier New"/>
                <a:cs typeface="Courier New"/>
              </a:rPr>
              <a:t>#Enter radius</a:t>
            </a:r>
          </a:p>
          <a:p>
            <a:pPr marL="0" indent="0">
              <a:buNone/>
            </a:pPr>
            <a:r>
              <a:rPr lang="en-US" dirty="0">
                <a:latin typeface="Courier New"/>
                <a:cs typeface="Courier New"/>
              </a:rPr>
              <a:t>r = float(</a:t>
            </a:r>
            <a:r>
              <a:rPr lang="en-US" dirty="0" err="1">
                <a:latin typeface="Courier New"/>
                <a:cs typeface="Courier New"/>
              </a:rPr>
              <a:t>raw_input</a:t>
            </a:r>
            <a:r>
              <a:rPr lang="en-US" dirty="0">
                <a:latin typeface="Courier New"/>
                <a:cs typeface="Courier New"/>
              </a:rPr>
              <a:t>("Enter the radius r:"))</a:t>
            </a:r>
          </a:p>
          <a:p>
            <a:pPr marL="0" indent="0">
              <a:buNone/>
            </a:pPr>
            <a:r>
              <a:rPr lang="en-US" dirty="0">
                <a:latin typeface="Courier New"/>
                <a:cs typeface="Courier New"/>
              </a:rPr>
              <a:t>#Compute area</a:t>
            </a:r>
          </a:p>
          <a:p>
            <a:pPr marL="0" indent="0">
              <a:buNone/>
            </a:pPr>
            <a:r>
              <a:rPr lang="en-US" dirty="0">
                <a:latin typeface="Courier New"/>
                <a:cs typeface="Courier New"/>
              </a:rPr>
              <a:t>A = 4*</a:t>
            </a:r>
            <a:r>
              <a:rPr lang="en-US" dirty="0" err="1">
                <a:latin typeface="Courier New"/>
                <a:cs typeface="Courier New"/>
              </a:rPr>
              <a:t>math.pi</a:t>
            </a:r>
            <a:r>
              <a:rPr lang="en-US" dirty="0">
                <a:latin typeface="Courier New"/>
                <a:cs typeface="Courier New"/>
              </a:rPr>
              <a:t>*r**2</a:t>
            </a:r>
          </a:p>
          <a:p>
            <a:pPr marL="0" indent="0">
              <a:buNone/>
            </a:pPr>
            <a:r>
              <a:rPr lang="en-US" dirty="0">
                <a:latin typeface="Courier New"/>
                <a:cs typeface="Courier New"/>
              </a:rPr>
              <a:t>print "r= %10.3f A=%10.3e" % (</a:t>
            </a:r>
            <a:r>
              <a:rPr lang="en-US" dirty="0" err="1">
                <a:latin typeface="Courier New"/>
                <a:cs typeface="Courier New"/>
              </a:rPr>
              <a:t>r,A</a:t>
            </a:r>
            <a:r>
              <a:rPr lang="en-US" dirty="0">
                <a:latin typeface="Courier New"/>
                <a:cs typeface="Courier New"/>
              </a:rPr>
              <a:t>)</a:t>
            </a:r>
          </a:p>
        </p:txBody>
      </p:sp>
    </p:spTree>
    <p:extLst>
      <p:ext uri="{BB962C8B-B14F-4D97-AF65-F5344CB8AC3E}">
        <p14:creationId xmlns:p14="http://schemas.microsoft.com/office/powerpoint/2010/main" val="2011754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Improved</a:t>
            </a:r>
            <a:endParaRPr lang="en-US" dirty="0"/>
          </a:p>
        </p:txBody>
      </p:sp>
      <p:sp>
        <p:nvSpPr>
          <p:cNvPr id="3" name="Content Placeholder 2"/>
          <p:cNvSpPr>
            <a:spLocks noGrp="1"/>
          </p:cNvSpPr>
          <p:nvPr>
            <p:ph idx="1"/>
          </p:nvPr>
        </p:nvSpPr>
        <p:spPr>
          <a:xfrm>
            <a:off x="228600" y="1600200"/>
            <a:ext cx="8686800" cy="4876800"/>
          </a:xfrm>
        </p:spPr>
        <p:txBody>
          <a:bodyPr>
            <a:normAutofit fontScale="85000" lnSpcReduction="10000"/>
          </a:bodyPr>
          <a:lstStyle/>
          <a:p>
            <a:pPr marL="0" indent="0">
              <a:buNone/>
            </a:pPr>
            <a:r>
              <a:rPr lang="en-US" dirty="0">
                <a:latin typeface="Courier New"/>
                <a:cs typeface="Courier New"/>
              </a:rPr>
              <a:t>import math</a:t>
            </a:r>
          </a:p>
          <a:p>
            <a:pPr marL="0" indent="0">
              <a:buNone/>
            </a:pPr>
            <a:r>
              <a:rPr lang="en-US" dirty="0">
                <a:latin typeface="Courier New"/>
                <a:cs typeface="Courier New"/>
              </a:rPr>
              <a:t>"""This script computes the surface area of a sphere of a specified radius.  The value of the radius is input by the user.</a:t>
            </a:r>
          </a:p>
          <a:p>
            <a:pPr marL="0" indent="0">
              <a:buNone/>
            </a:pPr>
            <a:r>
              <a:rPr lang="en-US" dirty="0" smtClean="0">
                <a:latin typeface="Courier New"/>
                <a:cs typeface="Courier New"/>
              </a:rPr>
              <a:t>Author   : </a:t>
            </a:r>
            <a:r>
              <a:rPr lang="en-US" dirty="0">
                <a:latin typeface="Courier New"/>
                <a:cs typeface="Courier New"/>
              </a:rPr>
              <a:t>Jim Dandy</a:t>
            </a:r>
          </a:p>
          <a:p>
            <a:pPr marL="0" indent="0">
              <a:buNone/>
            </a:pPr>
            <a:r>
              <a:rPr lang="en-US" dirty="0" err="1" smtClean="0">
                <a:latin typeface="Courier New"/>
                <a:cs typeface="Courier New"/>
              </a:rPr>
              <a:t>Changelog</a:t>
            </a:r>
            <a:r>
              <a:rPr lang="en-US" dirty="0" smtClean="0">
                <a:latin typeface="Courier New"/>
                <a:cs typeface="Courier New"/>
              </a:rPr>
              <a:t>: First version May 2013</a:t>
            </a:r>
          </a:p>
          <a:p>
            <a:pPr marL="0" indent="0">
              <a:buNone/>
            </a:pPr>
            <a:r>
              <a:rPr lang="en-US" dirty="0" smtClean="0">
                <a:latin typeface="Courier New"/>
                <a:cs typeface="Courier New"/>
              </a:rPr>
              <a:t>"</a:t>
            </a:r>
            <a:r>
              <a:rPr lang="en-US" dirty="0">
                <a:latin typeface="Courier New"/>
                <a:cs typeface="Courier New"/>
              </a:rPr>
              <a:t>""</a:t>
            </a:r>
          </a:p>
          <a:p>
            <a:pPr marL="0" indent="0">
              <a:buNone/>
            </a:pPr>
            <a:endParaRPr lang="en-US" dirty="0">
              <a:latin typeface="Courier New"/>
              <a:cs typeface="Courier New"/>
            </a:endParaRPr>
          </a:p>
          <a:p>
            <a:pPr marL="0" indent="0">
              <a:buNone/>
            </a:pPr>
            <a:r>
              <a:rPr lang="en-US" dirty="0">
                <a:latin typeface="Courier New"/>
                <a:cs typeface="Courier New"/>
              </a:rPr>
              <a:t>radius = float(</a:t>
            </a:r>
            <a:r>
              <a:rPr lang="en-US" dirty="0" err="1">
                <a:latin typeface="Courier New"/>
                <a:cs typeface="Courier New"/>
              </a:rPr>
              <a:t>raw_input</a:t>
            </a:r>
            <a:r>
              <a:rPr lang="en-US" dirty="0">
                <a:latin typeface="Courier New"/>
                <a:cs typeface="Courier New"/>
              </a:rPr>
              <a:t>("Enter the radius:"))</a:t>
            </a:r>
          </a:p>
          <a:p>
            <a:pPr marL="0" indent="0">
              <a:buNone/>
            </a:pPr>
            <a:r>
              <a:rPr lang="en-US" dirty="0" err="1" smtClean="0">
                <a:latin typeface="Courier New"/>
                <a:cs typeface="Courier New"/>
              </a:rPr>
              <a:t>surf_area</a:t>
            </a:r>
            <a:r>
              <a:rPr lang="en-US" dirty="0" smtClean="0">
                <a:latin typeface="Courier New"/>
                <a:cs typeface="Courier New"/>
              </a:rPr>
              <a:t> </a:t>
            </a:r>
            <a:r>
              <a:rPr lang="en-US" dirty="0">
                <a:latin typeface="Courier New"/>
                <a:cs typeface="Courier New"/>
              </a:rPr>
              <a:t>= 4.*</a:t>
            </a:r>
            <a:r>
              <a:rPr lang="en-US" dirty="0" err="1">
                <a:latin typeface="Courier New"/>
                <a:cs typeface="Courier New"/>
              </a:rPr>
              <a:t>math.pi</a:t>
            </a:r>
            <a:r>
              <a:rPr lang="en-US" dirty="0">
                <a:latin typeface="Courier New"/>
                <a:cs typeface="Courier New"/>
              </a:rPr>
              <a:t>*radius**2</a:t>
            </a:r>
          </a:p>
          <a:p>
            <a:pPr marL="0" indent="0">
              <a:buNone/>
            </a:pPr>
            <a:r>
              <a:rPr lang="en-US" dirty="0">
                <a:latin typeface="Courier New"/>
                <a:cs typeface="Courier New"/>
              </a:rPr>
              <a:t>print "radius= %10.3f Surface Area=%</a:t>
            </a:r>
            <a:r>
              <a:rPr lang="en-US" dirty="0" smtClean="0">
                <a:latin typeface="Courier New"/>
                <a:cs typeface="Courier New"/>
              </a:rPr>
              <a:t>10.3e”%\            </a:t>
            </a:r>
            <a:r>
              <a:rPr lang="en-US" dirty="0">
                <a:latin typeface="Courier New"/>
                <a:cs typeface="Courier New"/>
              </a:rPr>
              <a:t>			</a:t>
            </a:r>
            <a:r>
              <a:rPr lang="en-US" dirty="0" smtClean="0">
                <a:latin typeface="Courier New"/>
                <a:cs typeface="Courier New"/>
              </a:rPr>
              <a:t>(</a:t>
            </a:r>
            <a:r>
              <a:rPr lang="en-US" dirty="0" err="1">
                <a:latin typeface="Courier New"/>
                <a:cs typeface="Courier New"/>
              </a:rPr>
              <a:t>radius</a:t>
            </a:r>
            <a:r>
              <a:rPr lang="en-US" err="1">
                <a:latin typeface="Courier New"/>
                <a:cs typeface="Courier New"/>
              </a:rPr>
              <a:t>,</a:t>
            </a:r>
            <a:r>
              <a:rPr lang="en-US" smtClean="0">
                <a:latin typeface="Courier New"/>
                <a:cs typeface="Courier New"/>
              </a:rPr>
              <a:t>surf_area</a:t>
            </a:r>
            <a:r>
              <a:rPr lang="en-US" dirty="0">
                <a:latin typeface="Courier New"/>
                <a:cs typeface="Courier New"/>
              </a:rPr>
              <a:t>)</a:t>
            </a:r>
          </a:p>
        </p:txBody>
      </p:sp>
    </p:spTree>
    <p:extLst>
      <p:ext uri="{BB962C8B-B14F-4D97-AF65-F5344CB8AC3E}">
        <p14:creationId xmlns:p14="http://schemas.microsoft.com/office/powerpoint/2010/main" val="1579494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Organization</a:t>
            </a:r>
            <a:endParaRPr lang="en-US" dirty="0"/>
          </a:p>
        </p:txBody>
      </p:sp>
      <p:sp>
        <p:nvSpPr>
          <p:cNvPr id="3" name="Content Placeholder 2"/>
          <p:cNvSpPr>
            <a:spLocks noGrp="1"/>
          </p:cNvSpPr>
          <p:nvPr>
            <p:ph idx="1"/>
          </p:nvPr>
        </p:nvSpPr>
        <p:spPr/>
        <p:txBody>
          <a:bodyPr/>
          <a:lstStyle/>
          <a:p>
            <a:r>
              <a:rPr lang="en-US" dirty="0"/>
              <a:t>Put some thought into selecting your fundamental data structures. Often a good structure/class layout is the difference between a readable, maintainable code and a “</a:t>
            </a:r>
            <a:r>
              <a:rPr lang="en-US" dirty="0" err="1"/>
              <a:t>spaghetti”code</a:t>
            </a:r>
            <a:r>
              <a:rPr lang="en-US" dirty="0"/>
              <a:t>.</a:t>
            </a:r>
          </a:p>
          <a:p>
            <a:r>
              <a:rPr lang="en-US" dirty="0"/>
              <a:t>Use whatever packaging method is available in your language. Keep your “packages” as short and </a:t>
            </a:r>
            <a:r>
              <a:rPr lang="en-US"/>
              <a:t>self</a:t>
            </a:r>
            <a:r>
              <a:rPr lang="en-US" smtClean="0"/>
              <a:t>-contained </a:t>
            </a:r>
            <a:r>
              <a:rPr lang="en-US" dirty="0"/>
              <a:t>as possible. USE SEPARATE FILES for each package/module even if not required by the language.</a:t>
            </a:r>
          </a:p>
        </p:txBody>
      </p:sp>
    </p:spTree>
    <p:extLst>
      <p:ext uri="{BB962C8B-B14F-4D97-AF65-F5344CB8AC3E}">
        <p14:creationId xmlns:p14="http://schemas.microsoft.com/office/powerpoint/2010/main" val="1518045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PyFlakes</a:t>
            </a:r>
            <a:r>
              <a:rPr lang="en-US" dirty="0" smtClean="0"/>
              <a:t> and </a:t>
            </a:r>
            <a:r>
              <a:rPr lang="en-US" dirty="0" err="1" smtClean="0"/>
              <a:t>PyLint</a:t>
            </a:r>
            <a:endParaRPr lang="en-US" dirty="0"/>
          </a:p>
        </p:txBody>
      </p:sp>
      <p:sp>
        <p:nvSpPr>
          <p:cNvPr id="3" name="Content Placeholder 2"/>
          <p:cNvSpPr>
            <a:spLocks noGrp="1"/>
          </p:cNvSpPr>
          <p:nvPr>
            <p:ph idx="1"/>
          </p:nvPr>
        </p:nvSpPr>
        <p:spPr/>
        <p:txBody>
          <a:bodyPr/>
          <a:lstStyle/>
          <a:p>
            <a:r>
              <a:rPr lang="en-US" dirty="0" smtClean="0"/>
              <a:t>Two static checkers (that means they do not run the code).</a:t>
            </a:r>
          </a:p>
          <a:p>
            <a:r>
              <a:rPr lang="en-US" dirty="0" err="1" smtClean="0"/>
              <a:t>PyFlakes</a:t>
            </a:r>
            <a:r>
              <a:rPr lang="en-US" dirty="0" smtClean="0"/>
              <a:t> checks only for syntax errors.  It is included with the Anaconda distribution.</a:t>
            </a:r>
          </a:p>
          <a:p>
            <a:r>
              <a:rPr lang="en-US" dirty="0" err="1" smtClean="0"/>
              <a:t>PyLint</a:t>
            </a:r>
            <a:r>
              <a:rPr lang="en-US" dirty="0" smtClean="0"/>
              <a:t> tries to analyze style.  To install:</a:t>
            </a:r>
          </a:p>
          <a:p>
            <a:pPr lvl="1"/>
            <a:r>
              <a:rPr lang="en-US" dirty="0" smtClean="0"/>
              <a:t>On Mac open a Terminal and type </a:t>
            </a:r>
            <a:r>
              <a:rPr lang="en-US" dirty="0" err="1">
                <a:latin typeface="Courier New"/>
                <a:cs typeface="Courier New"/>
              </a:rPr>
              <a:t>c</a:t>
            </a:r>
            <a:r>
              <a:rPr lang="en-US" dirty="0" err="1" smtClean="0">
                <a:latin typeface="Courier New"/>
                <a:cs typeface="Courier New"/>
              </a:rPr>
              <a:t>onda</a:t>
            </a:r>
            <a:r>
              <a:rPr lang="en-US" dirty="0" smtClean="0">
                <a:latin typeface="Courier New"/>
                <a:cs typeface="Courier New"/>
              </a:rPr>
              <a:t> install </a:t>
            </a:r>
            <a:r>
              <a:rPr lang="en-US" dirty="0" err="1" smtClean="0">
                <a:latin typeface="Courier New"/>
                <a:cs typeface="Courier New"/>
              </a:rPr>
              <a:t>pylint</a:t>
            </a:r>
            <a:endParaRPr lang="en-US" dirty="0" smtClean="0">
              <a:latin typeface="Courier New"/>
              <a:cs typeface="Courier New"/>
            </a:endParaRPr>
          </a:p>
          <a:p>
            <a:pPr lvl="1"/>
            <a:r>
              <a:rPr lang="en-US" dirty="0" smtClean="0"/>
              <a:t>On Windows go to Anaconda-&gt;Python Command Line and type </a:t>
            </a:r>
            <a:r>
              <a:rPr lang="en-US" dirty="0" err="1" smtClean="0">
                <a:latin typeface="Courier New"/>
                <a:cs typeface="Courier New"/>
              </a:rPr>
              <a:t>conda</a:t>
            </a:r>
            <a:r>
              <a:rPr lang="en-US" dirty="0" smtClean="0">
                <a:latin typeface="Courier New"/>
                <a:cs typeface="Courier New"/>
              </a:rPr>
              <a:t> install </a:t>
            </a:r>
            <a:r>
              <a:rPr lang="en-US" dirty="0" err="1" smtClean="0">
                <a:latin typeface="Courier New"/>
                <a:cs typeface="Courier New"/>
              </a:rPr>
              <a:t>pylint</a:t>
            </a:r>
            <a:r>
              <a:rPr lang="en-US" dirty="0" smtClean="0"/>
              <a:t>.</a:t>
            </a:r>
            <a:endParaRPr lang="en-US" dirty="0"/>
          </a:p>
        </p:txBody>
      </p:sp>
    </p:spTree>
    <p:extLst>
      <p:ext uri="{BB962C8B-B14F-4D97-AF65-F5344CB8AC3E}">
        <p14:creationId xmlns:p14="http://schemas.microsoft.com/office/powerpoint/2010/main" val="1684319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Testing, Source control, and debugging</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410631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914400" y="1143000"/>
            <a:ext cx="8229600" cy="4876800"/>
          </a:xfrm>
        </p:spPr>
        <p:txBody>
          <a:bodyPr/>
          <a:lstStyle/>
          <a:p>
            <a:pPr marL="0" indent="0">
              <a:buNone/>
            </a:pPr>
            <a:r>
              <a:rPr lang="en-US" dirty="0"/>
              <a:t>As soon as we started programming, we found to our surprise that it wasn't as easy to get programs right as we had thought. Debugging had to be discovered. I can remember the exact instant when I realized that a large part of my life from then on was going to be spent in finding mistakes in my own programs. </a:t>
            </a:r>
          </a:p>
          <a:p>
            <a:pPr marL="0" indent="0">
              <a:buNone/>
            </a:pPr>
            <a:r>
              <a:rPr lang="en-US" dirty="0"/>
              <a:t>- Maurice Wilkes discovers debugging, 1949 </a:t>
            </a:r>
          </a:p>
        </p:txBody>
      </p:sp>
    </p:spTree>
    <p:extLst>
      <p:ext uri="{BB962C8B-B14F-4D97-AF65-F5344CB8AC3E}">
        <p14:creationId xmlns:p14="http://schemas.microsoft.com/office/powerpoint/2010/main" val="258611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Testing</a:t>
            </a:r>
            <a:endParaRPr lang="en-US" dirty="0"/>
          </a:p>
        </p:txBody>
      </p:sp>
      <p:sp>
        <p:nvSpPr>
          <p:cNvPr id="3" name="Content Placeholder 2"/>
          <p:cNvSpPr>
            <a:spLocks noGrp="1"/>
          </p:cNvSpPr>
          <p:nvPr>
            <p:ph idx="1"/>
          </p:nvPr>
        </p:nvSpPr>
        <p:spPr/>
        <p:txBody>
          <a:bodyPr/>
          <a:lstStyle/>
          <a:p>
            <a:r>
              <a:rPr lang="en-US" dirty="0" smtClean="0"/>
              <a:t>The purpose of a code is to get the right answer.</a:t>
            </a:r>
          </a:p>
          <a:p>
            <a:r>
              <a:rPr lang="en-US" dirty="0" smtClean="0"/>
              <a:t>How can we determine whether it does?</a:t>
            </a:r>
          </a:p>
          <a:p>
            <a:pPr lvl="1"/>
            <a:r>
              <a:rPr lang="en-US" dirty="0" smtClean="0"/>
              <a:t>Simple test cases</a:t>
            </a:r>
          </a:p>
          <a:p>
            <a:pPr lvl="2"/>
            <a:r>
              <a:rPr lang="en-US" dirty="0" smtClean="0"/>
              <a:t>Probably the most widely used testing method.  Choose simple test cases for which you know the answer and which your code can compute </a:t>
            </a:r>
          </a:p>
          <a:p>
            <a:pPr lvl="2"/>
            <a:r>
              <a:rPr lang="en-US" dirty="0" smtClean="0"/>
              <a:t>Analytic solution.  If your code solves some mathematical problem, and there is a known analytic solution for certain parameters, run them and compare.</a:t>
            </a:r>
          </a:p>
          <a:p>
            <a:pPr lvl="1"/>
            <a:r>
              <a:rPr lang="en-US" dirty="0" smtClean="0"/>
              <a:t>Test as you go	</a:t>
            </a:r>
          </a:p>
          <a:p>
            <a:pPr lvl="2"/>
            <a:r>
              <a:rPr lang="en-US" dirty="0" smtClean="0"/>
              <a:t>As you write a function (a “unit”), test it.  Put your functions into modules and test each module.  Don’t wait till you’ve written hundreds or thousands of lines to start testing.</a:t>
            </a:r>
            <a:endParaRPr lang="en-US" dirty="0"/>
          </a:p>
        </p:txBody>
      </p:sp>
    </p:spTree>
    <p:extLst>
      <p:ext uri="{BB962C8B-B14F-4D97-AF65-F5344CB8AC3E}">
        <p14:creationId xmlns:p14="http://schemas.microsoft.com/office/powerpoint/2010/main" val="2120869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a:t>
            </a:r>
            <a:endParaRPr lang="en-US" dirty="0"/>
          </a:p>
        </p:txBody>
      </p:sp>
      <p:sp>
        <p:nvSpPr>
          <p:cNvPr id="3" name="Content Placeholder 2"/>
          <p:cNvSpPr>
            <a:spLocks noGrp="1"/>
          </p:cNvSpPr>
          <p:nvPr>
            <p:ph idx="1"/>
          </p:nvPr>
        </p:nvSpPr>
        <p:spPr/>
        <p:txBody>
          <a:bodyPr/>
          <a:lstStyle/>
          <a:p>
            <a:r>
              <a:rPr lang="en-US" dirty="0" smtClean="0"/>
              <a:t>Unit test</a:t>
            </a:r>
          </a:p>
          <a:p>
            <a:pPr lvl="1"/>
            <a:r>
              <a:rPr lang="en-US" dirty="0" smtClean="0"/>
              <a:t>Tests a program unit (function/subroutine, module)</a:t>
            </a:r>
          </a:p>
          <a:p>
            <a:r>
              <a:rPr lang="en-US" dirty="0" smtClean="0"/>
              <a:t>System test</a:t>
            </a:r>
          </a:p>
          <a:p>
            <a:pPr lvl="1"/>
            <a:r>
              <a:rPr lang="en-US" dirty="0" smtClean="0"/>
              <a:t>Tests the program as a whole.  Possible tests include</a:t>
            </a:r>
          </a:p>
          <a:p>
            <a:pPr lvl="2"/>
            <a:r>
              <a:rPr lang="en-US" dirty="0" smtClean="0"/>
              <a:t>Comparison to analytic solution</a:t>
            </a:r>
          </a:p>
          <a:p>
            <a:pPr lvl="2"/>
            <a:r>
              <a:rPr lang="en-US" dirty="0" smtClean="0"/>
              <a:t>Comparison to other, well validated and tested codes</a:t>
            </a:r>
          </a:p>
          <a:p>
            <a:r>
              <a:rPr lang="en-US" dirty="0" smtClean="0"/>
              <a:t>Regression test</a:t>
            </a:r>
          </a:p>
          <a:p>
            <a:pPr lvl="1"/>
            <a:r>
              <a:rPr lang="en-US" dirty="0" smtClean="0"/>
              <a:t>Tests that changes do not cause a change to the results</a:t>
            </a:r>
            <a:endParaRPr lang="en-US" dirty="0"/>
          </a:p>
        </p:txBody>
      </p:sp>
    </p:spTree>
    <p:extLst>
      <p:ext uri="{BB962C8B-B14F-4D97-AF65-F5344CB8AC3E}">
        <p14:creationId xmlns:p14="http://schemas.microsoft.com/office/powerpoint/2010/main" val="1516567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Harnesses</a:t>
            </a:r>
            <a:endParaRPr lang="en-US" dirty="0"/>
          </a:p>
        </p:txBody>
      </p:sp>
      <p:sp>
        <p:nvSpPr>
          <p:cNvPr id="3" name="Content Placeholder 2"/>
          <p:cNvSpPr>
            <a:spLocks noGrp="1"/>
          </p:cNvSpPr>
          <p:nvPr>
            <p:ph idx="1"/>
          </p:nvPr>
        </p:nvSpPr>
        <p:spPr/>
        <p:txBody>
          <a:bodyPr/>
          <a:lstStyle/>
          <a:p>
            <a:r>
              <a:rPr lang="en-US" dirty="0" smtClean="0"/>
              <a:t>You can develop a simple “test harness”</a:t>
            </a:r>
          </a:p>
          <a:p>
            <a:pPr lvl="1"/>
            <a:r>
              <a:rPr lang="en-US" dirty="0" smtClean="0"/>
              <a:t>Test cases that can be run, often in an automated fashion</a:t>
            </a:r>
          </a:p>
          <a:p>
            <a:pPr lvl="1"/>
            <a:r>
              <a:rPr lang="en-US" dirty="0" smtClean="0"/>
              <a:t>Scripting (e.g. bash) is very useful for this purpose</a:t>
            </a:r>
          </a:p>
          <a:p>
            <a:r>
              <a:rPr lang="en-US" dirty="0" smtClean="0"/>
              <a:t>When you write important modules, write formal test cases for the functions.  </a:t>
            </a:r>
          </a:p>
          <a:p>
            <a:r>
              <a:rPr lang="en-US" dirty="0" smtClean="0"/>
              <a:t>Some test cases will require a setup.  If you need to test something that depends on results from another part of the code, that other part will have to be invoked appropriately.</a:t>
            </a:r>
          </a:p>
          <a:p>
            <a:endParaRPr lang="en-US" dirty="0" smtClean="0"/>
          </a:p>
        </p:txBody>
      </p:sp>
    </p:spTree>
    <p:extLst>
      <p:ext uri="{BB962C8B-B14F-4D97-AF65-F5344CB8AC3E}">
        <p14:creationId xmlns:p14="http://schemas.microsoft.com/office/powerpoint/2010/main" val="412836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Unittest</a:t>
            </a:r>
            <a:r>
              <a:rPr lang="en-US" dirty="0" smtClean="0"/>
              <a:t> aka </a:t>
            </a:r>
            <a:r>
              <a:rPr lang="en-US" dirty="0" err="1" smtClean="0"/>
              <a:t>PyTest</a:t>
            </a:r>
            <a:endParaRPr lang="en-US" dirty="0"/>
          </a:p>
        </p:txBody>
      </p:sp>
      <p:sp>
        <p:nvSpPr>
          <p:cNvPr id="3" name="Content Placeholder 2"/>
          <p:cNvSpPr>
            <a:spLocks noGrp="1"/>
          </p:cNvSpPr>
          <p:nvPr>
            <p:ph idx="1"/>
          </p:nvPr>
        </p:nvSpPr>
        <p:spPr/>
        <p:txBody>
          <a:bodyPr/>
          <a:lstStyle/>
          <a:p>
            <a:r>
              <a:rPr lang="en-US" dirty="0" smtClean="0"/>
              <a:t>Test-driven development is about making higher-quality software.</a:t>
            </a:r>
          </a:p>
          <a:p>
            <a:r>
              <a:rPr lang="en-US" dirty="0" smtClean="0"/>
              <a:t>Certain types of software are suited to testing frameworks like </a:t>
            </a:r>
            <a:r>
              <a:rPr lang="en-US" dirty="0" err="1" smtClean="0"/>
              <a:t>unittest</a:t>
            </a:r>
            <a:endParaRPr lang="en-US" dirty="0" smtClean="0"/>
          </a:p>
          <a:p>
            <a:r>
              <a:rPr lang="en-US" dirty="0" err="1" smtClean="0"/>
              <a:t>unittest</a:t>
            </a:r>
            <a:r>
              <a:rPr lang="en-US" dirty="0" smtClean="0"/>
              <a:t> is a standard Python module</a:t>
            </a:r>
          </a:p>
          <a:p>
            <a:r>
              <a:rPr lang="en-US" dirty="0" smtClean="0"/>
              <a:t>Steps to use it:</a:t>
            </a:r>
          </a:p>
          <a:p>
            <a:pPr lvl="1"/>
            <a:r>
              <a:rPr lang="en-US" dirty="0" smtClean="0"/>
              <a:t>Write your functions</a:t>
            </a:r>
          </a:p>
          <a:p>
            <a:pPr lvl="1"/>
            <a:r>
              <a:rPr lang="en-US" dirty="0" smtClean="0"/>
              <a:t>Develop tests</a:t>
            </a:r>
          </a:p>
          <a:p>
            <a:pPr lvl="1"/>
            <a:r>
              <a:rPr lang="en-US" dirty="0" smtClean="0"/>
              <a:t>Write a test module for the functions</a:t>
            </a:r>
          </a:p>
          <a:p>
            <a:pPr lvl="1"/>
            <a:r>
              <a:rPr lang="en-US" dirty="0" smtClean="0"/>
              <a:t>Use assert statements to test</a:t>
            </a:r>
          </a:p>
          <a:p>
            <a:endParaRPr lang="en-US" dirty="0"/>
          </a:p>
        </p:txBody>
      </p:sp>
    </p:spTree>
    <p:extLst>
      <p:ext uri="{BB962C8B-B14F-4D97-AF65-F5344CB8AC3E}">
        <p14:creationId xmlns:p14="http://schemas.microsoft.com/office/powerpoint/2010/main" val="2757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Style Guidelines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9940115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 a file </a:t>
            </a:r>
            <a:r>
              <a:rPr lang="en-US" dirty="0" err="1" smtClean="0"/>
              <a:t>stupid_math.py</a:t>
            </a:r>
            <a:endParaRPr lang="en-US" dirty="0" smtClean="0"/>
          </a:p>
          <a:p>
            <a:pPr marL="0" indent="0">
              <a:buNone/>
            </a:pPr>
            <a:r>
              <a:rPr lang="en-US" dirty="0">
                <a:latin typeface="Courier New"/>
                <a:cs typeface="Courier New"/>
              </a:rPr>
              <a:t> </a:t>
            </a:r>
            <a:r>
              <a:rPr lang="en-US" dirty="0" smtClean="0">
                <a:latin typeface="Courier New"/>
                <a:cs typeface="Courier New"/>
              </a:rPr>
              <a:t> </a:t>
            </a:r>
            <a:r>
              <a:rPr lang="en-US" dirty="0">
                <a:latin typeface="Courier New"/>
                <a:cs typeface="Courier New"/>
              </a:rPr>
              <a:t> </a:t>
            </a:r>
            <a:r>
              <a:rPr lang="en-US" sz="2400" dirty="0" err="1" smtClean="0">
                <a:latin typeface="Courier New"/>
                <a:cs typeface="Courier New"/>
              </a:rPr>
              <a:t>def</a:t>
            </a:r>
            <a:r>
              <a:rPr lang="en-US" sz="2400" dirty="0" smtClean="0">
                <a:latin typeface="Courier New"/>
                <a:cs typeface="Courier New"/>
              </a:rPr>
              <a:t> multiply(</a:t>
            </a:r>
            <a:r>
              <a:rPr lang="en-US" sz="2400" dirty="0" err="1" smtClean="0">
                <a:latin typeface="Courier New"/>
                <a:cs typeface="Courier New"/>
              </a:rPr>
              <a:t>x,y</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return x*y</a:t>
            </a:r>
          </a:p>
          <a:p>
            <a:r>
              <a:rPr lang="en-US" dirty="0" smtClean="0"/>
              <a:t>In a module </a:t>
            </a:r>
            <a:r>
              <a:rPr lang="en-US" dirty="0" err="1" smtClean="0"/>
              <a:t>test_math.py</a:t>
            </a:r>
            <a:endParaRPr lang="en-US" dirty="0" smtClean="0"/>
          </a:p>
          <a:p>
            <a:pPr marL="0" indent="0">
              <a:buNone/>
            </a:pPr>
            <a:r>
              <a:rPr lang="en-US" sz="2400" dirty="0" smtClean="0">
                <a:latin typeface="Courier New"/>
                <a:cs typeface="Courier New"/>
              </a:rPr>
              <a:t>import </a:t>
            </a:r>
            <a:r>
              <a:rPr lang="en-US" sz="2400" dirty="0" err="1">
                <a:latin typeface="Courier New"/>
                <a:cs typeface="Courier New"/>
              </a:rPr>
              <a:t>unittest</a:t>
            </a:r>
            <a:r>
              <a:rPr lang="en-US" sz="2400" dirty="0">
                <a:latin typeface="Courier New"/>
                <a:cs typeface="Courier New"/>
              </a:rPr>
              <a:t> </a:t>
            </a:r>
            <a:endParaRPr lang="en-US" sz="2400" dirty="0" smtClean="0">
              <a:latin typeface="Courier New"/>
              <a:cs typeface="Courier New"/>
            </a:endParaRPr>
          </a:p>
          <a:p>
            <a:pPr marL="0" indent="0">
              <a:buNone/>
            </a:pPr>
            <a:r>
              <a:rPr lang="en-US" sz="2400" dirty="0">
                <a:latin typeface="Courier New"/>
                <a:cs typeface="Courier New"/>
              </a:rPr>
              <a:t>f</a:t>
            </a:r>
            <a:r>
              <a:rPr lang="en-US" sz="2400" dirty="0" smtClean="0">
                <a:latin typeface="Courier New"/>
                <a:cs typeface="Courier New"/>
              </a:rPr>
              <a:t>rom </a:t>
            </a:r>
            <a:r>
              <a:rPr lang="en-US" sz="2400" dirty="0" err="1" smtClean="0">
                <a:latin typeface="Courier New"/>
                <a:cs typeface="Courier New"/>
              </a:rPr>
              <a:t>stupid_math</a:t>
            </a:r>
            <a:r>
              <a:rPr lang="en-US" sz="2400" dirty="0" smtClean="0">
                <a:latin typeface="Courier New"/>
                <a:cs typeface="Courier New"/>
              </a:rPr>
              <a:t> </a:t>
            </a:r>
            <a:r>
              <a:rPr lang="en-US" sz="2400" dirty="0">
                <a:latin typeface="Courier New"/>
                <a:cs typeface="Courier New"/>
              </a:rPr>
              <a:t>import multiply </a:t>
            </a:r>
            <a:endParaRPr lang="en-US" sz="2400" dirty="0" smtClean="0">
              <a:latin typeface="Courier New"/>
              <a:cs typeface="Courier New"/>
            </a:endParaRPr>
          </a:p>
          <a:p>
            <a:pPr marL="0" indent="0">
              <a:buNone/>
            </a:pPr>
            <a:r>
              <a:rPr lang="en-US" sz="2400" dirty="0" smtClean="0">
                <a:latin typeface="Courier New"/>
                <a:cs typeface="Courier New"/>
              </a:rPr>
              <a:t>class </a:t>
            </a:r>
            <a:r>
              <a:rPr lang="en-US" sz="2400" dirty="0" err="1" smtClean="0">
                <a:latin typeface="Courier New"/>
                <a:cs typeface="Courier New"/>
              </a:rPr>
              <a:t>TestMyMath</a:t>
            </a:r>
            <a:r>
              <a:rPr lang="en-US" sz="2400" dirty="0" smtClean="0">
                <a:latin typeface="Courier New"/>
                <a:cs typeface="Courier New"/>
              </a:rPr>
              <a:t>(</a:t>
            </a:r>
            <a:r>
              <a:rPr lang="en-US" sz="2400" dirty="0" err="1">
                <a:latin typeface="Courier New"/>
                <a:cs typeface="Courier New"/>
              </a:rPr>
              <a:t>unittest.TestCase</a:t>
            </a:r>
            <a:r>
              <a:rPr lang="en-US" sz="2400" dirty="0">
                <a:latin typeface="Courier New"/>
                <a:cs typeface="Courier New"/>
              </a:rPr>
              <a:t>): </a:t>
            </a:r>
            <a:endParaRPr lang="en-US" sz="2400" dirty="0" smtClean="0">
              <a:latin typeface="Courier New"/>
              <a:cs typeface="Courier New"/>
            </a:endParaRP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def</a:t>
            </a:r>
            <a:r>
              <a:rPr lang="en-US" sz="2400" dirty="0" smtClean="0">
                <a:latin typeface="Courier New"/>
                <a:cs typeface="Courier New"/>
              </a:rPr>
              <a:t> </a:t>
            </a:r>
            <a:r>
              <a:rPr lang="en-US" sz="2400" dirty="0">
                <a:latin typeface="Courier New"/>
                <a:cs typeface="Courier New"/>
              </a:rPr>
              <a:t>test_numbers_3_4(self)</a:t>
            </a:r>
            <a:r>
              <a:rPr lang="en-US" sz="2400" dirty="0" smtClean="0">
                <a:latin typeface="Courier New"/>
                <a:cs typeface="Courier New"/>
              </a:rPr>
              <a:t>:</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self.assertEqual</a:t>
            </a:r>
            <a:r>
              <a:rPr lang="en-US" sz="2400" dirty="0">
                <a:latin typeface="Courier New"/>
                <a:cs typeface="Courier New"/>
              </a:rPr>
              <a:t>( multiply(3,4), 12</a:t>
            </a:r>
            <a:r>
              <a:rPr lang="en-US" sz="2400" dirty="0" smtClean="0">
                <a:latin typeface="Courier New"/>
                <a:cs typeface="Courier New"/>
              </a:rPr>
              <a:t>)</a:t>
            </a:r>
          </a:p>
          <a:p>
            <a:pPr marL="0" indent="0">
              <a:buNone/>
            </a:pPr>
            <a:r>
              <a:rPr lang="en-US" sz="2400" dirty="0" smtClean="0">
                <a:latin typeface="Courier New"/>
                <a:cs typeface="Courier New"/>
              </a:rPr>
              <a:t>...other tests (for negative numbers, etc.)</a:t>
            </a:r>
          </a:p>
          <a:p>
            <a:pPr marL="0" indent="0">
              <a:buNone/>
            </a:pPr>
            <a:r>
              <a:rPr lang="en-US" sz="2400" dirty="0" err="1" smtClean="0">
                <a:latin typeface="Courier New"/>
                <a:cs typeface="Courier New"/>
              </a:rPr>
              <a:t>def</a:t>
            </a:r>
            <a:r>
              <a:rPr lang="en-US" sz="2400" dirty="0" smtClean="0">
                <a:latin typeface="Courier New"/>
                <a:cs typeface="Courier New"/>
              </a:rPr>
              <a:t> main():</a:t>
            </a:r>
          </a:p>
          <a:p>
            <a:pPr marL="0" indent="0">
              <a:buNone/>
            </a:pPr>
            <a:r>
              <a:rPr lang="en-US" sz="2400" dirty="0">
                <a:latin typeface="Courier New"/>
                <a:cs typeface="Courier New"/>
              </a:rPr>
              <a:t> </a:t>
            </a:r>
            <a:r>
              <a:rPr lang="en-US" sz="2400" dirty="0" smtClean="0">
                <a:latin typeface="Courier New"/>
                <a:cs typeface="Courier New"/>
              </a:rPr>
              <a:t>  if __name__==__main__:</a:t>
            </a:r>
          </a:p>
          <a:p>
            <a:pPr marL="0" indent="0">
              <a:buNone/>
            </a:pPr>
            <a:r>
              <a:rPr lang="en-US" sz="2400" dirty="0">
                <a:latin typeface="Courier New"/>
                <a:cs typeface="Courier New"/>
              </a:rPr>
              <a:t> </a:t>
            </a:r>
            <a:r>
              <a:rPr lang="en-US" sz="2400" dirty="0" smtClean="0">
                <a:latin typeface="Courier New"/>
                <a:cs typeface="Courier New"/>
              </a:rPr>
              <a:t>     </a:t>
            </a:r>
            <a:r>
              <a:rPr lang="en-US" sz="2400" dirty="0" err="1" smtClean="0">
                <a:latin typeface="Courier New"/>
                <a:cs typeface="Courier New"/>
              </a:rPr>
              <a:t>unittest.main</a:t>
            </a:r>
            <a:r>
              <a:rPr lang="en-US" sz="2400" dirty="0" smtClean="0">
                <a:latin typeface="Courier New"/>
                <a:cs typeface="Courier New"/>
              </a:rPr>
              <a:t>()</a:t>
            </a:r>
          </a:p>
          <a:p>
            <a:pPr marL="0" indent="0">
              <a:buNone/>
            </a:pPr>
            <a:r>
              <a:rPr lang="en-US" sz="2400" dirty="0" smtClean="0">
                <a:cs typeface="Courier New"/>
              </a:rPr>
              <a:t>The </a:t>
            </a:r>
            <a:r>
              <a:rPr lang="en-US" sz="2400" dirty="0" err="1" smtClean="0">
                <a:cs typeface="Courier New"/>
              </a:rPr>
              <a:t>unittest.main</a:t>
            </a:r>
            <a:r>
              <a:rPr lang="en-US" sz="2400" dirty="0" smtClean="0">
                <a:cs typeface="Courier New"/>
              </a:rPr>
              <a:t>() method finds and runs all the test cases in the module from which it is invoked.       </a:t>
            </a:r>
            <a:endParaRPr lang="en-US" sz="2400" dirty="0">
              <a:cs typeface="Courier New"/>
            </a:endParaRPr>
          </a:p>
        </p:txBody>
      </p:sp>
    </p:spTree>
    <p:extLst>
      <p:ext uri="{BB962C8B-B14F-4D97-AF65-F5344CB8AC3E}">
        <p14:creationId xmlns:p14="http://schemas.microsoft.com/office/powerpoint/2010/main" val="1777419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Nose Testing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python module called </a:t>
            </a:r>
            <a:r>
              <a:rPr lang="en-US" dirty="0" smtClean="0">
                <a:latin typeface="Courier New"/>
                <a:cs typeface="Courier New"/>
              </a:rPr>
              <a:t>nose</a:t>
            </a:r>
            <a:r>
              <a:rPr lang="en-US" dirty="0" smtClean="0"/>
              <a:t> can help with some testing.</a:t>
            </a:r>
          </a:p>
          <a:p>
            <a:r>
              <a:rPr lang="en-US" dirty="0" smtClean="0"/>
              <a:t>Once imported into a test module, nose will load and run any module that starts with Test</a:t>
            </a:r>
          </a:p>
          <a:p>
            <a:r>
              <a:rPr lang="en-US" dirty="0" smtClean="0"/>
              <a:t>nose works with the assert statement</a:t>
            </a:r>
          </a:p>
          <a:p>
            <a:pPr marL="0" indent="0">
              <a:buNone/>
            </a:pPr>
            <a:r>
              <a:rPr lang="en-US" dirty="0" smtClean="0">
                <a:latin typeface="Courier New"/>
                <a:cs typeface="Courier New"/>
              </a:rPr>
              <a:t>from </a:t>
            </a:r>
            <a:r>
              <a:rPr lang="en-US" dirty="0" err="1" smtClean="0">
                <a:latin typeface="Courier New"/>
                <a:cs typeface="Courier New"/>
              </a:rPr>
              <a:t>stupid_math</a:t>
            </a:r>
            <a:r>
              <a:rPr lang="en-US" dirty="0" smtClean="0">
                <a:latin typeface="Courier New"/>
                <a:cs typeface="Courier New"/>
              </a:rPr>
              <a:t> import multiply </a:t>
            </a:r>
          </a:p>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test_pos_pos</a:t>
            </a:r>
            <a:r>
              <a:rPr lang="en-US" dirty="0" smtClean="0">
                <a:latin typeface="Courier New"/>
                <a:cs typeface="Courier New"/>
              </a:rPr>
              <a:t>():</a:t>
            </a:r>
          </a:p>
          <a:p>
            <a:pPr marL="0" indent="0">
              <a:buNone/>
            </a:pPr>
            <a:r>
              <a:rPr lang="en-US" dirty="0" smtClean="0">
                <a:latin typeface="Courier New"/>
                <a:cs typeface="Courier New"/>
              </a:rPr>
              <a:t>   assert multiply(2.,3.)==6.</a:t>
            </a:r>
          </a:p>
          <a:p>
            <a:pPr marL="0" indent="0">
              <a:buNone/>
            </a:pPr>
            <a:r>
              <a:rPr lang="en-US" dirty="0" err="1" smtClean="0">
                <a:latin typeface="Courier New"/>
                <a:cs typeface="Courier New"/>
              </a:rPr>
              <a:t>def</a:t>
            </a:r>
            <a:r>
              <a:rPr lang="en-US" dirty="0" smtClean="0">
                <a:latin typeface="Courier New"/>
                <a:cs typeface="Courier New"/>
              </a:rPr>
              <a:t> test_0_pos():</a:t>
            </a:r>
          </a:p>
          <a:p>
            <a:pPr marL="0" indent="0">
              <a:buNone/>
            </a:pPr>
            <a:r>
              <a:rPr lang="en-US" dirty="0" smtClean="0">
                <a:latin typeface="Courier New"/>
                <a:cs typeface="Courier New"/>
              </a:rPr>
              <a:t>   assert multiply(0.,1.)==0.</a:t>
            </a:r>
          </a:p>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test_neg_pos</a:t>
            </a:r>
            <a:r>
              <a:rPr lang="en-US" dirty="0" smtClean="0">
                <a:latin typeface="Courier New"/>
                <a:cs typeface="Courier New"/>
              </a:rPr>
              <a:t>()</a:t>
            </a:r>
          </a:p>
          <a:p>
            <a:pPr marL="0" indent="0">
              <a:buNone/>
            </a:pPr>
            <a:r>
              <a:rPr lang="en-US" dirty="0" smtClean="0">
                <a:latin typeface="Courier New"/>
                <a:cs typeface="Courier New"/>
              </a:rPr>
              <a:t>   assert multiply(-1.,1.)==-1.</a:t>
            </a:r>
          </a:p>
          <a:p>
            <a:endParaRPr lang="en-US" dirty="0"/>
          </a:p>
        </p:txBody>
      </p:sp>
    </p:spTree>
    <p:extLst>
      <p:ext uri="{BB962C8B-B14F-4D97-AF65-F5344CB8AC3E}">
        <p14:creationId xmlns:p14="http://schemas.microsoft.com/office/powerpoint/2010/main" val="1593637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nose</a:t>
            </a:r>
            <a:endParaRPr lang="en-US" dirty="0"/>
          </a:p>
        </p:txBody>
      </p:sp>
      <p:sp>
        <p:nvSpPr>
          <p:cNvPr id="3" name="Content Placeholder 2"/>
          <p:cNvSpPr>
            <a:spLocks noGrp="1"/>
          </p:cNvSpPr>
          <p:nvPr>
            <p:ph idx="1"/>
          </p:nvPr>
        </p:nvSpPr>
        <p:spPr/>
        <p:txBody>
          <a:bodyPr/>
          <a:lstStyle/>
          <a:p>
            <a:r>
              <a:rPr lang="en-US" dirty="0" smtClean="0"/>
              <a:t>Create a file </a:t>
            </a:r>
            <a:r>
              <a:rPr lang="en-US" dirty="0" err="1" smtClean="0"/>
              <a:t>TestStupidMath.py</a:t>
            </a:r>
            <a:endParaRPr lang="en-US" dirty="0" smtClean="0"/>
          </a:p>
          <a:p>
            <a:r>
              <a:rPr lang="en-US" dirty="0" smtClean="0"/>
              <a:t>After building up a comprehensive test suite, run nose from a command line (not in the interpreter)</a:t>
            </a:r>
          </a:p>
          <a:p>
            <a:pPr marL="0" indent="0">
              <a:buNone/>
            </a:pPr>
            <a:r>
              <a:rPr lang="en-US" dirty="0"/>
              <a:t> </a:t>
            </a:r>
            <a:r>
              <a:rPr lang="en-US" dirty="0" smtClean="0"/>
              <a:t>   </a:t>
            </a:r>
            <a:r>
              <a:rPr lang="en-US" dirty="0" err="1" smtClean="0">
                <a:latin typeface="Courier New"/>
                <a:cs typeface="Courier New"/>
              </a:rPr>
              <a:t>nosetests</a:t>
            </a:r>
            <a:endParaRPr lang="en-US" dirty="0" smtClean="0">
              <a:latin typeface="Courier New"/>
              <a:cs typeface="Courier New"/>
            </a:endParaRPr>
          </a:p>
          <a:p>
            <a:pPr marL="0" indent="0">
              <a:buNone/>
            </a:pPr>
            <a:r>
              <a:rPr lang="en-US" dirty="0" smtClean="0">
                <a:latin typeface="Courier New"/>
                <a:cs typeface="Courier New"/>
              </a:rPr>
              <a:t>  -</a:t>
            </a:r>
            <a:r>
              <a:rPr lang="en-US" dirty="0">
                <a:latin typeface="Courier New"/>
                <a:cs typeface="Courier New"/>
              </a:rPr>
              <a:t>---------------------------------------------------------------------</a:t>
            </a:r>
          </a:p>
          <a:p>
            <a:pPr marL="0" indent="0">
              <a:buNone/>
            </a:pPr>
            <a:r>
              <a:rPr lang="en-US" dirty="0">
                <a:latin typeface="Courier New"/>
                <a:cs typeface="Courier New"/>
              </a:rPr>
              <a:t>Ran 3 tests in </a:t>
            </a:r>
            <a:r>
              <a:rPr lang="en-US" dirty="0" smtClean="0">
                <a:latin typeface="Courier New"/>
                <a:cs typeface="Courier New"/>
              </a:rPr>
              <a:t>0.009s</a:t>
            </a:r>
            <a:endParaRPr lang="en-US" dirty="0">
              <a:latin typeface="Courier New"/>
              <a:cs typeface="Courier New"/>
            </a:endParaRPr>
          </a:p>
          <a:p>
            <a:pPr marL="0" indent="0">
              <a:buNone/>
            </a:pPr>
            <a:r>
              <a:rPr lang="en-US" dirty="0">
                <a:latin typeface="Courier New"/>
                <a:cs typeface="Courier New"/>
              </a:rPr>
              <a:t>OK</a:t>
            </a:r>
          </a:p>
          <a:p>
            <a:endParaRPr lang="en-US" dirty="0">
              <a:latin typeface="Courier New"/>
              <a:cs typeface="Courier New"/>
            </a:endParaRPr>
          </a:p>
        </p:txBody>
      </p:sp>
    </p:spTree>
    <p:extLst>
      <p:ext uri="{BB962C8B-B14F-4D97-AF65-F5344CB8AC3E}">
        <p14:creationId xmlns:p14="http://schemas.microsoft.com/office/powerpoint/2010/main" val="841164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style guidelines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270009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 Software Design</a:t>
            </a:r>
            <a:endParaRPr lang="en-US" dirty="0"/>
          </a:p>
        </p:txBody>
      </p:sp>
      <p:sp>
        <p:nvSpPr>
          <p:cNvPr id="3" name="Content Placeholder 2"/>
          <p:cNvSpPr>
            <a:spLocks noGrp="1"/>
          </p:cNvSpPr>
          <p:nvPr>
            <p:ph idx="1"/>
          </p:nvPr>
        </p:nvSpPr>
        <p:spPr/>
        <p:txBody>
          <a:bodyPr>
            <a:normAutofit/>
          </a:bodyPr>
          <a:lstStyle/>
          <a:p>
            <a:r>
              <a:rPr lang="en-US" dirty="0" smtClean="0"/>
              <a:t>Breaking software </a:t>
            </a:r>
            <a:r>
              <a:rPr lang="en-US" smtClean="0"/>
              <a:t>into subunits </a:t>
            </a:r>
            <a:r>
              <a:rPr lang="en-US" dirty="0" smtClean="0"/>
              <a:t>improves:</a:t>
            </a:r>
          </a:p>
          <a:p>
            <a:r>
              <a:rPr lang="en-US" dirty="0" smtClean="0"/>
              <a:t>Maintainability</a:t>
            </a:r>
          </a:p>
          <a:p>
            <a:pPr lvl="1"/>
            <a:r>
              <a:rPr lang="en-US" dirty="0" smtClean="0"/>
              <a:t>It is much easier to understand and debug a small unit, and changes in one unit should not reverberate through the code</a:t>
            </a:r>
          </a:p>
          <a:p>
            <a:r>
              <a:rPr lang="en-US" dirty="0" smtClean="0"/>
              <a:t>Extensibility</a:t>
            </a:r>
          </a:p>
          <a:p>
            <a:pPr lvl="1"/>
            <a:r>
              <a:rPr lang="en-US" dirty="0" smtClean="0"/>
              <a:t>If the interface does not change then changes can be made to a unit without changing units that use it</a:t>
            </a:r>
            <a:endParaRPr lang="en-US" dirty="0"/>
          </a:p>
          <a:p>
            <a:r>
              <a:rPr lang="en-US" dirty="0" smtClean="0"/>
              <a:t>Reusability</a:t>
            </a:r>
          </a:p>
          <a:p>
            <a:pPr lvl="1"/>
            <a:r>
              <a:rPr lang="en-US" dirty="0" smtClean="0"/>
              <a:t>We can build up libraries of units that can be used in many different programs</a:t>
            </a:r>
          </a:p>
        </p:txBody>
      </p:sp>
    </p:spTree>
    <p:extLst>
      <p:ext uri="{BB962C8B-B14F-4D97-AF65-F5344CB8AC3E}">
        <p14:creationId xmlns:p14="http://schemas.microsoft.com/office/powerpoint/2010/main" val="17042364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	</a:t>
            </a:r>
            <a:endParaRPr lang="en-US" dirty="0"/>
          </a:p>
        </p:txBody>
      </p:sp>
      <p:sp>
        <p:nvSpPr>
          <p:cNvPr id="3" name="Content Placeholder 2"/>
          <p:cNvSpPr>
            <a:spLocks noGrp="1"/>
          </p:cNvSpPr>
          <p:nvPr>
            <p:ph idx="1"/>
          </p:nvPr>
        </p:nvSpPr>
        <p:spPr/>
        <p:txBody>
          <a:bodyPr/>
          <a:lstStyle/>
          <a:p>
            <a:r>
              <a:rPr lang="en-US" dirty="0" smtClean="0"/>
              <a:t>Programmers spend most of their time reading, understanding, and modifying existing code.</a:t>
            </a:r>
          </a:p>
          <a:p>
            <a:r>
              <a:rPr lang="en-US" dirty="0" smtClean="0"/>
              <a:t>Time spent generating entirely new code is much less.</a:t>
            </a:r>
          </a:p>
          <a:p>
            <a:r>
              <a:rPr lang="en-US" dirty="0" smtClean="0"/>
              <a:t>This applies even to short programs.  Six months or a year or two from now when you need it again, you’ll have completely forgotten what you did.</a:t>
            </a:r>
            <a:endParaRPr lang="en-US" dirty="0"/>
          </a:p>
        </p:txBody>
      </p:sp>
    </p:spTree>
    <p:extLst>
      <p:ext uri="{BB962C8B-B14F-4D97-AF65-F5344CB8AC3E}">
        <p14:creationId xmlns:p14="http://schemas.microsoft.com/office/powerpoint/2010/main" val="3528087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Basic Rules</a:t>
            </a:r>
            <a:endParaRPr lang="en-US" dirty="0"/>
          </a:p>
        </p:txBody>
      </p:sp>
      <p:sp>
        <p:nvSpPr>
          <p:cNvPr id="3" name="Content Placeholder 2"/>
          <p:cNvSpPr>
            <a:spLocks noGrp="1"/>
          </p:cNvSpPr>
          <p:nvPr>
            <p:ph idx="1"/>
          </p:nvPr>
        </p:nvSpPr>
        <p:spPr/>
        <p:txBody>
          <a:bodyPr/>
          <a:lstStyle/>
          <a:p>
            <a:r>
              <a:rPr lang="en-US" dirty="0" smtClean="0"/>
              <a:t>Use a consistent naming convention</a:t>
            </a:r>
          </a:p>
          <a:p>
            <a:r>
              <a:rPr lang="en-US" dirty="0" smtClean="0"/>
              <a:t>Enforce consistent layout (e.g. number of spaces to indent)</a:t>
            </a:r>
          </a:p>
          <a:p>
            <a:r>
              <a:rPr lang="en-US" dirty="0" smtClean="0"/>
              <a:t>Do not </a:t>
            </a:r>
            <a:r>
              <a:rPr lang="en-US" dirty="0" err="1" smtClean="0"/>
              <a:t>overcomment</a:t>
            </a:r>
            <a:r>
              <a:rPr lang="en-US" dirty="0" smtClean="0"/>
              <a:t>.  No comments should be added to code that is obvious to somebody who knows the language.  E.g.</a:t>
            </a:r>
          </a:p>
          <a:p>
            <a:pPr marL="0" indent="0">
              <a:buNone/>
            </a:pPr>
            <a:r>
              <a:rPr lang="en-US" dirty="0" smtClean="0">
                <a:latin typeface="Courier New"/>
                <a:cs typeface="Courier New"/>
              </a:rPr>
              <a:t>   !Loop from 1 to 10</a:t>
            </a:r>
          </a:p>
          <a:p>
            <a:pPr marL="0" indent="0">
              <a:buNone/>
            </a:pPr>
            <a:r>
              <a:rPr lang="en-US" dirty="0" smtClean="0">
                <a:latin typeface="Courier New"/>
                <a:cs typeface="Courier New"/>
              </a:rPr>
              <a:t>      do 1=1,10</a:t>
            </a:r>
            <a:endParaRPr lang="en-US" dirty="0">
              <a:latin typeface="Courier New"/>
              <a:cs typeface="Courier New"/>
            </a:endParaRPr>
          </a:p>
        </p:txBody>
      </p:sp>
    </p:spTree>
    <p:extLst>
      <p:ext uri="{BB962C8B-B14F-4D97-AF65-F5344CB8AC3E}">
        <p14:creationId xmlns:p14="http://schemas.microsoft.com/office/powerpoint/2010/main" val="1423927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Advice</a:t>
            </a:r>
            <a:endParaRPr lang="en-US" dirty="0"/>
          </a:p>
        </p:txBody>
      </p:sp>
      <p:sp>
        <p:nvSpPr>
          <p:cNvPr id="3" name="Content Placeholder 2"/>
          <p:cNvSpPr>
            <a:spLocks noGrp="1"/>
          </p:cNvSpPr>
          <p:nvPr>
            <p:ph idx="1"/>
          </p:nvPr>
        </p:nvSpPr>
        <p:spPr/>
        <p:txBody>
          <a:bodyPr>
            <a:normAutofit fontScale="92500" lnSpcReduction="20000"/>
          </a:bodyPr>
          <a:lstStyle/>
          <a:p>
            <a:r>
              <a:rPr lang="en-US" dirty="0"/>
              <a:t>Never hard-code literals.  Not even pi.  Assign to variables.</a:t>
            </a:r>
          </a:p>
          <a:p>
            <a:pPr lvl="1"/>
            <a:r>
              <a:rPr lang="en-US" dirty="0"/>
              <a:t>You’ll thank me the first time you have to change some fundamental constant and only have to do it once.</a:t>
            </a:r>
          </a:p>
          <a:p>
            <a:r>
              <a:rPr lang="en-US" dirty="0"/>
              <a:t>Try to do at least basic sanity checks on your input.</a:t>
            </a:r>
          </a:p>
          <a:p>
            <a:r>
              <a:rPr lang="en-US" dirty="0"/>
              <a:t>Never expect a compiler or interpreter to read your mind.  If you intend something to be a float, declare it as such (if required by your language) or, for constants, put the period at the end.  Use explicit casts just to be explicit.</a:t>
            </a:r>
          </a:p>
          <a:p>
            <a:r>
              <a:rPr lang="en-US" dirty="0"/>
              <a:t>Don’t try to be fancier than necessary.  Just because you </a:t>
            </a:r>
            <a:r>
              <a:rPr lang="en-US" i="1" dirty="0"/>
              <a:t>can</a:t>
            </a:r>
            <a:r>
              <a:rPr lang="en-US" dirty="0"/>
              <a:t> do something doesn’t mean you </a:t>
            </a:r>
            <a:r>
              <a:rPr lang="en-US" i="1" dirty="0"/>
              <a:t>have</a:t>
            </a:r>
            <a:r>
              <a:rPr lang="en-US" dirty="0"/>
              <a:t> to do it.</a:t>
            </a:r>
          </a:p>
        </p:txBody>
      </p:sp>
    </p:spTree>
    <p:extLst>
      <p:ext uri="{BB962C8B-B14F-4D97-AF65-F5344CB8AC3E}">
        <p14:creationId xmlns:p14="http://schemas.microsoft.com/office/powerpoint/2010/main" val="836810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it Neat</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Indent properly.  Code at the same level should have the same indentation</a:t>
            </a:r>
            <a:r>
              <a:rPr lang="en-US" dirty="0" smtClean="0"/>
              <a:t>. (Python enforces this; other languages do not.)  </a:t>
            </a:r>
            <a:r>
              <a:rPr lang="en-US" dirty="0"/>
              <a:t>Indent each level a fixed number of spaces (</a:t>
            </a:r>
            <a:r>
              <a:rPr lang="en-US" dirty="0" smtClean="0"/>
              <a:t>3 or 4 </a:t>
            </a:r>
            <a:r>
              <a:rPr lang="en-US" dirty="0"/>
              <a:t>is usually good).  Don’t use tabs.</a:t>
            </a:r>
          </a:p>
          <a:p>
            <a:r>
              <a:rPr lang="en-US" dirty="0"/>
              <a:t>Never have repeated blocks of code.  Write a function/subroutine/procedure</a:t>
            </a:r>
            <a:r>
              <a:rPr lang="en-US" dirty="0" smtClean="0"/>
              <a:t>.</a:t>
            </a:r>
          </a:p>
          <a:p>
            <a:r>
              <a:rPr lang="en-US" dirty="0" smtClean="0"/>
              <a:t>Think of code as a table, or as mathematical notation.  Keep your layout neat.  </a:t>
            </a:r>
          </a:p>
          <a:p>
            <a:pPr lvl="1"/>
            <a:r>
              <a:rPr lang="en-US" dirty="0" smtClean="0"/>
              <a:t>Line up indicators like = or (in Fortran) ::</a:t>
            </a:r>
          </a:p>
          <a:p>
            <a:pPr lvl="1"/>
            <a:r>
              <a:rPr lang="en-US" dirty="0" smtClean="0"/>
              <a:t>Line up any continuation markers at a consistent column number (80 characters, including blanks, is still a good length for a line)</a:t>
            </a:r>
            <a:endParaRPr lang="en-US" dirty="0"/>
          </a:p>
        </p:txBody>
      </p:sp>
    </p:spTree>
    <p:extLst>
      <p:ext uri="{BB962C8B-B14F-4D97-AF65-F5344CB8AC3E}">
        <p14:creationId xmlns:p14="http://schemas.microsoft.com/office/powerpoint/2010/main" val="1469322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Code Self-Documenting</a:t>
            </a:r>
            <a:endParaRPr lang="en-US" dirty="0"/>
          </a:p>
        </p:txBody>
      </p:sp>
      <p:sp>
        <p:nvSpPr>
          <p:cNvPr id="3" name="Content Placeholder 2"/>
          <p:cNvSpPr>
            <a:spLocks noGrp="1"/>
          </p:cNvSpPr>
          <p:nvPr>
            <p:ph idx="1"/>
          </p:nvPr>
        </p:nvSpPr>
        <p:spPr/>
        <p:txBody>
          <a:bodyPr/>
          <a:lstStyle/>
          <a:p>
            <a:r>
              <a:rPr lang="en-US" dirty="0"/>
              <a:t>Choose good variable names.  It’s not necessary to make them extremely long, but they should be self-explanatory.  Learn to type if you are hunting and pecking!</a:t>
            </a:r>
          </a:p>
          <a:p>
            <a:r>
              <a:rPr lang="en-US" dirty="0"/>
              <a:t>Similarly, choose good function/subroutine/procedure names.  Don’t use e.g. “compute” as the name of your most important routine.  Compute what?  It must do </a:t>
            </a:r>
            <a:r>
              <a:rPr lang="en-US" i="1" dirty="0"/>
              <a:t>something</a:t>
            </a:r>
            <a:r>
              <a:rPr lang="en-US" dirty="0"/>
              <a:t> more specific.</a:t>
            </a:r>
          </a:p>
          <a:p>
            <a:r>
              <a:rPr lang="en-US" dirty="0"/>
              <a:t>Once again, INDENT PROPERLY</a:t>
            </a:r>
            <a:r>
              <a:rPr lang="en-US" dirty="0" smtClean="0"/>
              <a:t>!</a:t>
            </a:r>
            <a:endParaRPr lang="en-US" dirty="0"/>
          </a:p>
        </p:txBody>
      </p:sp>
    </p:spTree>
    <p:extLst>
      <p:ext uri="{BB962C8B-B14F-4D97-AF65-F5344CB8AC3E}">
        <p14:creationId xmlns:p14="http://schemas.microsoft.com/office/powerpoint/2010/main" val="643347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Style and Management</a:t>
            </a:r>
            <a:endParaRPr lang="en-US" dirty="0"/>
          </a:p>
        </p:txBody>
      </p:sp>
      <p:sp>
        <p:nvSpPr>
          <p:cNvPr id="3" name="Content Placeholder 2"/>
          <p:cNvSpPr>
            <a:spLocks noGrp="1"/>
          </p:cNvSpPr>
          <p:nvPr>
            <p:ph idx="1"/>
          </p:nvPr>
        </p:nvSpPr>
        <p:spPr/>
        <p:txBody>
          <a:bodyPr/>
          <a:lstStyle/>
          <a:p>
            <a:r>
              <a:rPr lang="en-US" dirty="0" smtClean="0"/>
              <a:t>We have been learning how to program.</a:t>
            </a:r>
          </a:p>
          <a:p>
            <a:r>
              <a:rPr lang="en-US" dirty="0" smtClean="0"/>
              <a:t>Now let's talk about how to program </a:t>
            </a:r>
            <a:r>
              <a:rPr lang="en-US" i="1" dirty="0" smtClean="0"/>
              <a:t>well</a:t>
            </a:r>
            <a:r>
              <a:rPr lang="en-US" dirty="0" smtClean="0"/>
              <a:t>.</a:t>
            </a:r>
          </a:p>
          <a:p>
            <a:r>
              <a:rPr lang="en-US" dirty="0" smtClean="0"/>
              <a:t>We'll look at a few very basic concepts of software design.</a:t>
            </a:r>
            <a:endParaRPr lang="en-US" dirty="0"/>
          </a:p>
        </p:txBody>
      </p:sp>
    </p:spTree>
    <p:extLst>
      <p:ext uri="{BB962C8B-B14F-4D97-AF65-F5344CB8AC3E}">
        <p14:creationId xmlns:p14="http://schemas.microsoft.com/office/powerpoint/2010/main" val="1870195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Names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Variable names should tend to be nouns or noun phrases except for Booleans/</a:t>
            </a:r>
            <a:r>
              <a:rPr lang="en-US" dirty="0" err="1" smtClean="0"/>
              <a:t>logicals</a:t>
            </a:r>
            <a:endParaRPr lang="en-US" dirty="0" smtClean="0"/>
          </a:p>
          <a:p>
            <a:r>
              <a:rPr lang="en-US" dirty="0" smtClean="0"/>
              <a:t>Boolean/logical variables should be more like adjectives or adjective phrases, e.g. </a:t>
            </a:r>
            <a:r>
              <a:rPr lang="en-US" dirty="0" smtClean="0">
                <a:latin typeface="Courier New"/>
                <a:cs typeface="Courier New"/>
              </a:rPr>
              <a:t>Full</a:t>
            </a:r>
            <a:r>
              <a:rPr lang="en-US" dirty="0" smtClean="0"/>
              <a:t> or </a:t>
            </a:r>
            <a:r>
              <a:rPr lang="en-US" dirty="0" err="1" smtClean="0">
                <a:latin typeface="Courier New"/>
                <a:cs typeface="Courier New"/>
              </a:rPr>
              <a:t>is_full</a:t>
            </a:r>
            <a:r>
              <a:rPr lang="en-US" dirty="0" smtClean="0">
                <a:latin typeface="Courier New"/>
                <a:cs typeface="Courier New"/>
              </a:rPr>
              <a:t> or </a:t>
            </a:r>
            <a:r>
              <a:rPr lang="en-US" dirty="0" err="1" smtClean="0">
                <a:latin typeface="Courier New"/>
                <a:cs typeface="Courier New"/>
              </a:rPr>
              <a:t>isFull</a:t>
            </a:r>
            <a:endParaRPr lang="en-US" dirty="0" smtClean="0">
              <a:latin typeface="Courier New"/>
              <a:cs typeface="Courier New"/>
            </a:endParaRPr>
          </a:p>
          <a:p>
            <a:r>
              <a:rPr lang="en-US" dirty="0" smtClean="0">
                <a:cs typeface="Courier New"/>
              </a:rPr>
              <a:t>If a function acts like a variable, its name should be a noun or noun phrase or (if Boolean) adjectival.  If it is more like a subroutine its name should be a verb or verb phrase.</a:t>
            </a:r>
          </a:p>
          <a:p>
            <a:r>
              <a:rPr lang="en-US" dirty="0" smtClean="0">
                <a:cs typeface="Courier New"/>
              </a:rPr>
              <a:t>Make variable names short, but not too short.</a:t>
            </a:r>
          </a:p>
          <a:p>
            <a:pPr lvl="1"/>
            <a:r>
              <a:rPr lang="en-US" dirty="0" err="1" smtClean="0">
                <a:latin typeface="Courier New"/>
                <a:cs typeface="Courier New"/>
              </a:rPr>
              <a:t>CheckIfCorrect</a:t>
            </a:r>
            <a:r>
              <a:rPr lang="en-US" dirty="0" smtClean="0">
                <a:cs typeface="Courier New"/>
              </a:rPr>
              <a:t> versus </a:t>
            </a:r>
            <a:r>
              <a:rPr lang="en-US" dirty="0" smtClean="0">
                <a:latin typeface="Courier New"/>
                <a:cs typeface="Courier New"/>
              </a:rPr>
              <a:t>Validate</a:t>
            </a:r>
          </a:p>
          <a:p>
            <a:r>
              <a:rPr lang="en-US" dirty="0" smtClean="0">
                <a:cs typeface="Courier New"/>
              </a:rPr>
              <a:t>Use underscores or capitalization to separate words in a variable name; don’t run words together</a:t>
            </a:r>
            <a:r>
              <a:rPr lang="en-US" dirty="0" smtClean="0">
                <a:latin typeface="Courier New"/>
                <a:cs typeface="Courier New"/>
              </a:rPr>
              <a:t>	</a:t>
            </a:r>
          </a:p>
          <a:p>
            <a:endParaRPr lang="en-US" dirty="0" smtClean="0">
              <a:latin typeface="Courier New"/>
              <a:cs typeface="Courier New"/>
            </a:endParaRPr>
          </a:p>
        </p:txBody>
      </p:sp>
    </p:spTree>
    <p:extLst>
      <p:ext uri="{BB962C8B-B14F-4D97-AF65-F5344CB8AC3E}">
        <p14:creationId xmlns:p14="http://schemas.microsoft.com/office/powerpoint/2010/main" val="2166477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Specific Guidelines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Routine variables such as array or loop indices should be short (</a:t>
            </a:r>
            <a:r>
              <a:rPr lang="en-US" dirty="0" err="1"/>
              <a:t>i,j,k</a:t>
            </a:r>
            <a:r>
              <a:rPr lang="en-US" dirty="0"/>
              <a:t> and so forth) and may be reused.  Less commonly used variables, or variables corresponding to mathematical quantities, should have a longer, descriptive name.  Use normal English ordering, e.g. </a:t>
            </a:r>
            <a:r>
              <a:rPr lang="en-US" i="1" dirty="0" err="1"/>
              <a:t>SetName</a:t>
            </a:r>
            <a:r>
              <a:rPr lang="en-US" dirty="0"/>
              <a:t> rather than </a:t>
            </a:r>
            <a:r>
              <a:rPr lang="en-US" i="1" dirty="0" err="1"/>
              <a:t>NameSet</a:t>
            </a:r>
            <a:r>
              <a:rPr lang="en-US" dirty="0"/>
              <a:t>. </a:t>
            </a:r>
          </a:p>
          <a:p>
            <a:r>
              <a:rPr lang="en-US" dirty="0"/>
              <a:t>Use spaces to show the layout.  Align horizontally and vertically.</a:t>
            </a:r>
          </a:p>
          <a:p>
            <a:r>
              <a:rPr lang="en-US" dirty="0" smtClean="0"/>
              <a:t>Use blank lines to separate logically distinct sections of code, but do not overuse blank lines.</a:t>
            </a:r>
          </a:p>
          <a:p>
            <a:r>
              <a:rPr lang="en-US" dirty="0" smtClean="0"/>
              <a:t>http</a:t>
            </a:r>
            <a:r>
              <a:rPr lang="en-US" dirty="0"/>
              <a:t>://</a:t>
            </a:r>
            <a:r>
              <a:rPr lang="en-US" dirty="0" err="1"/>
              <a:t>www.eng.utoledo.edu</a:t>
            </a:r>
            <a:r>
              <a:rPr lang="en-US" dirty="0"/>
              <a:t>/</a:t>
            </a:r>
            <a:r>
              <a:rPr lang="en-US" dirty="0" err="1"/>
              <a:t>eecs</a:t>
            </a:r>
            <a:r>
              <a:rPr lang="en-US" dirty="0"/>
              <a:t>/</a:t>
            </a:r>
            <a:r>
              <a:rPr lang="en-US" dirty="0" err="1"/>
              <a:t>faculty_web</a:t>
            </a:r>
            <a:r>
              <a:rPr lang="en-US" dirty="0"/>
              <a:t>/</a:t>
            </a:r>
            <a:r>
              <a:rPr lang="en-US" dirty="0" err="1"/>
              <a:t>hledgard</a:t>
            </a:r>
            <a:r>
              <a:rPr lang="en-US" dirty="0"/>
              <a:t>/</a:t>
            </a:r>
            <a:r>
              <a:rPr lang="en-US" dirty="0" err="1"/>
              <a:t>softe</a:t>
            </a:r>
            <a:r>
              <a:rPr lang="en-US" dirty="0"/>
              <a:t>/upload/</a:t>
            </a:r>
            <a:r>
              <a:rPr lang="en-US" dirty="0" err="1"/>
              <a:t>index.php</a:t>
            </a:r>
            <a:r>
              <a:rPr lang="en-US" dirty="0" smtClean="0"/>
              <a:t>?</a:t>
            </a:r>
            <a:endParaRPr lang="en-US" dirty="0"/>
          </a:p>
          <a:p>
            <a:pPr lvl="1"/>
            <a:r>
              <a:rPr lang="en-US" dirty="0"/>
              <a:t>File is Professional Guidelines-2009.pdf</a:t>
            </a:r>
          </a:p>
          <a:p>
            <a:pPr lvl="1"/>
            <a:r>
              <a:rPr lang="en-US" dirty="0"/>
              <a:t>Examples and a few of the guidelines are specific to C++, but most of the advice is of general applicability.</a:t>
            </a:r>
          </a:p>
        </p:txBody>
      </p:sp>
    </p:spTree>
    <p:extLst>
      <p:ext uri="{BB962C8B-B14F-4D97-AF65-F5344CB8AC3E}">
        <p14:creationId xmlns:p14="http://schemas.microsoft.com/office/powerpoint/2010/main" val="1860969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Organization</a:t>
            </a:r>
            <a:endParaRPr lang="en-US" dirty="0"/>
          </a:p>
        </p:txBody>
      </p:sp>
      <p:sp>
        <p:nvSpPr>
          <p:cNvPr id="3" name="Content Placeholder 2"/>
          <p:cNvSpPr>
            <a:spLocks noGrp="1"/>
          </p:cNvSpPr>
          <p:nvPr>
            <p:ph idx="1"/>
          </p:nvPr>
        </p:nvSpPr>
        <p:spPr/>
        <p:txBody>
          <a:bodyPr/>
          <a:lstStyle/>
          <a:p>
            <a:r>
              <a:rPr lang="en-US" dirty="0"/>
              <a:t>Put some thought into selecting your fundamental data structures. Often a good structure/class layout is the difference between a readable, maintainable code and a “</a:t>
            </a:r>
            <a:r>
              <a:rPr lang="en-US" dirty="0" err="1"/>
              <a:t>spaghetti”code</a:t>
            </a:r>
            <a:r>
              <a:rPr lang="en-US" dirty="0"/>
              <a:t>.</a:t>
            </a:r>
          </a:p>
          <a:p>
            <a:r>
              <a:rPr lang="en-US" dirty="0"/>
              <a:t>Use whatever packaging method is available in your language. Keep your “packages” as short and </a:t>
            </a:r>
            <a:r>
              <a:rPr lang="en-US" dirty="0" smtClean="0"/>
              <a:t>self-contained </a:t>
            </a:r>
            <a:r>
              <a:rPr lang="en-US" dirty="0"/>
              <a:t>as possible. USE SEPARATE FILES for each package/module even if not required by the language.</a:t>
            </a:r>
          </a:p>
        </p:txBody>
      </p:sp>
    </p:spTree>
    <p:extLst>
      <p:ext uri="{BB962C8B-B14F-4D97-AF65-F5344CB8AC3E}">
        <p14:creationId xmlns:p14="http://schemas.microsoft.com/office/powerpoint/2010/main" val="3692529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381000" y="1600200"/>
            <a:ext cx="8686800" cy="4876800"/>
          </a:xfrm>
        </p:spPr>
        <p:txBody>
          <a:bodyPr>
            <a:normAutofit fontScale="92500"/>
          </a:bodyPr>
          <a:lstStyle/>
          <a:p>
            <a:r>
              <a:rPr lang="en-US" dirty="0"/>
              <a:t>Not so good:</a:t>
            </a:r>
          </a:p>
          <a:p>
            <a:pPr marL="0" indent="0">
              <a:buNone/>
            </a:pPr>
            <a:r>
              <a:rPr lang="en-US" sz="2600" dirty="0">
                <a:latin typeface="Courier New"/>
                <a:cs typeface="Courier New"/>
              </a:rPr>
              <a:t>import math</a:t>
            </a:r>
          </a:p>
          <a:p>
            <a:pPr marL="0" indent="0">
              <a:buNone/>
            </a:pPr>
            <a:r>
              <a:rPr lang="en-US" sz="2600" dirty="0">
                <a:latin typeface="Courier New"/>
                <a:cs typeface="Courier New"/>
              </a:rPr>
              <a:t>"""This script computes the surface </a:t>
            </a:r>
            <a:r>
              <a:rPr lang="en-US" sz="2600" dirty="0" smtClean="0">
                <a:latin typeface="Courier New"/>
                <a:cs typeface="Courier New"/>
              </a:rPr>
              <a:t>area of </a:t>
            </a:r>
            <a:r>
              <a:rPr lang="en-US" sz="2600" dirty="0">
                <a:latin typeface="Courier New"/>
                <a:cs typeface="Courier New"/>
              </a:rPr>
              <a:t>a sphere of radius r.  </a:t>
            </a:r>
          </a:p>
          <a:p>
            <a:pPr marL="0" indent="0">
              <a:buNone/>
            </a:pPr>
            <a:r>
              <a:rPr lang="en-US" sz="2600" dirty="0">
                <a:latin typeface="Courier New"/>
                <a:cs typeface="Courier New"/>
              </a:rPr>
              <a:t>   The value of r is input by the user. ""”</a:t>
            </a:r>
          </a:p>
          <a:p>
            <a:pPr marL="0" indent="0">
              <a:buNone/>
            </a:pPr>
            <a:r>
              <a:rPr lang="en-US" sz="2600" dirty="0">
                <a:latin typeface="Courier New"/>
                <a:cs typeface="Courier New"/>
              </a:rPr>
              <a:t>#Enter radius</a:t>
            </a:r>
          </a:p>
          <a:p>
            <a:pPr marL="0" indent="0">
              <a:buNone/>
            </a:pPr>
            <a:r>
              <a:rPr lang="en-US" sz="2600" dirty="0">
                <a:latin typeface="Courier New"/>
                <a:cs typeface="Courier New"/>
              </a:rPr>
              <a:t>r = float(</a:t>
            </a:r>
            <a:r>
              <a:rPr lang="en-US" sz="2600" dirty="0" err="1">
                <a:latin typeface="Courier New"/>
                <a:cs typeface="Courier New"/>
              </a:rPr>
              <a:t>raw_input</a:t>
            </a:r>
            <a:r>
              <a:rPr lang="en-US" sz="2600" dirty="0">
                <a:latin typeface="Courier New"/>
                <a:cs typeface="Courier New"/>
              </a:rPr>
              <a:t>("Enter the radius r:"))</a:t>
            </a:r>
          </a:p>
          <a:p>
            <a:pPr marL="0" indent="0">
              <a:buNone/>
            </a:pPr>
            <a:r>
              <a:rPr lang="en-US" sz="2600" dirty="0">
                <a:latin typeface="Courier New"/>
                <a:cs typeface="Courier New"/>
              </a:rPr>
              <a:t>#Compute area</a:t>
            </a:r>
          </a:p>
          <a:p>
            <a:pPr marL="0" indent="0">
              <a:buNone/>
            </a:pPr>
            <a:r>
              <a:rPr lang="en-US" sz="2600" dirty="0">
                <a:latin typeface="Courier New"/>
                <a:cs typeface="Courier New"/>
              </a:rPr>
              <a:t>A = 4*</a:t>
            </a:r>
            <a:r>
              <a:rPr lang="en-US" sz="2600" dirty="0" err="1">
                <a:latin typeface="Courier New"/>
                <a:cs typeface="Courier New"/>
              </a:rPr>
              <a:t>math.pi</a:t>
            </a:r>
            <a:r>
              <a:rPr lang="en-US" sz="2600" dirty="0">
                <a:latin typeface="Courier New"/>
                <a:cs typeface="Courier New"/>
              </a:rPr>
              <a:t>*r**2</a:t>
            </a:r>
          </a:p>
          <a:p>
            <a:pPr marL="0" indent="0">
              <a:buNone/>
            </a:pPr>
            <a:r>
              <a:rPr lang="en-US" sz="2600" dirty="0">
                <a:latin typeface="Courier New"/>
                <a:cs typeface="Courier New"/>
              </a:rPr>
              <a:t>print "r= %10.3f A=%10.3e" % (</a:t>
            </a:r>
            <a:r>
              <a:rPr lang="en-US" sz="2600" dirty="0" err="1">
                <a:latin typeface="Courier New"/>
                <a:cs typeface="Courier New"/>
              </a:rPr>
              <a:t>r,A</a:t>
            </a:r>
            <a:r>
              <a:rPr lang="en-US" sz="2600" dirty="0">
                <a:latin typeface="Courier New"/>
                <a:cs typeface="Courier New"/>
              </a:rPr>
              <a:t>)</a:t>
            </a:r>
          </a:p>
        </p:txBody>
      </p:sp>
    </p:spTree>
    <p:extLst>
      <p:ext uri="{BB962C8B-B14F-4D97-AF65-F5344CB8AC3E}">
        <p14:creationId xmlns:p14="http://schemas.microsoft.com/office/powerpoint/2010/main" val="2661886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Improved</a:t>
            </a:r>
            <a:endParaRPr lang="en-US" dirty="0"/>
          </a:p>
        </p:txBody>
      </p:sp>
      <p:sp>
        <p:nvSpPr>
          <p:cNvPr id="3" name="Content Placeholder 2"/>
          <p:cNvSpPr>
            <a:spLocks noGrp="1"/>
          </p:cNvSpPr>
          <p:nvPr>
            <p:ph idx="1"/>
          </p:nvPr>
        </p:nvSpPr>
        <p:spPr>
          <a:xfrm>
            <a:off x="304800" y="1600200"/>
            <a:ext cx="8610600" cy="4876800"/>
          </a:xfrm>
        </p:spPr>
        <p:txBody>
          <a:bodyPr>
            <a:normAutofit fontScale="85000" lnSpcReduction="10000"/>
          </a:bodyPr>
          <a:lstStyle/>
          <a:p>
            <a:pPr marL="0" indent="0">
              <a:buNone/>
            </a:pPr>
            <a:r>
              <a:rPr lang="en-US" dirty="0">
                <a:latin typeface="Courier New"/>
                <a:cs typeface="Courier New"/>
              </a:rPr>
              <a:t>import math</a:t>
            </a:r>
          </a:p>
          <a:p>
            <a:pPr marL="0" indent="0">
              <a:buNone/>
            </a:pPr>
            <a:r>
              <a:rPr lang="en-US" dirty="0">
                <a:latin typeface="Courier New"/>
                <a:cs typeface="Courier New"/>
              </a:rPr>
              <a:t>"""This script computes the surface area of a sphere of a specified radius.  The value of the radius is input by the user.</a:t>
            </a:r>
          </a:p>
          <a:p>
            <a:pPr marL="0" indent="0">
              <a:buNone/>
            </a:pPr>
            <a:r>
              <a:rPr lang="en-US" dirty="0" smtClean="0">
                <a:latin typeface="Courier New"/>
                <a:cs typeface="Courier New"/>
              </a:rPr>
              <a:t>Author   : </a:t>
            </a:r>
            <a:r>
              <a:rPr lang="en-US" dirty="0">
                <a:latin typeface="Courier New"/>
                <a:cs typeface="Courier New"/>
              </a:rPr>
              <a:t>Jim Dandy</a:t>
            </a:r>
          </a:p>
          <a:p>
            <a:pPr marL="0" indent="0">
              <a:buNone/>
            </a:pPr>
            <a:r>
              <a:rPr lang="en-US" dirty="0" err="1" smtClean="0">
                <a:latin typeface="Courier New"/>
                <a:cs typeface="Courier New"/>
              </a:rPr>
              <a:t>Changelog</a:t>
            </a:r>
            <a:r>
              <a:rPr lang="en-US" dirty="0" smtClean="0">
                <a:latin typeface="Courier New"/>
                <a:cs typeface="Courier New"/>
              </a:rPr>
              <a:t>: First version May 2013</a:t>
            </a:r>
          </a:p>
          <a:p>
            <a:pPr marL="0" indent="0">
              <a:buNone/>
            </a:pPr>
            <a:r>
              <a:rPr lang="en-US" dirty="0" smtClean="0">
                <a:latin typeface="Courier New"/>
                <a:cs typeface="Courier New"/>
              </a:rPr>
              <a:t>"</a:t>
            </a:r>
            <a:r>
              <a:rPr lang="en-US" dirty="0">
                <a:latin typeface="Courier New"/>
                <a:cs typeface="Courier New"/>
              </a:rPr>
              <a:t>""</a:t>
            </a:r>
          </a:p>
          <a:p>
            <a:pPr marL="0" indent="0">
              <a:buNone/>
            </a:pPr>
            <a:endParaRPr lang="en-US" dirty="0">
              <a:latin typeface="Courier New"/>
              <a:cs typeface="Courier New"/>
            </a:endParaRPr>
          </a:p>
          <a:p>
            <a:pPr marL="0" indent="0">
              <a:buNone/>
            </a:pPr>
            <a:r>
              <a:rPr lang="en-US" dirty="0">
                <a:latin typeface="Courier New"/>
                <a:cs typeface="Courier New"/>
              </a:rPr>
              <a:t>radius </a:t>
            </a:r>
            <a:r>
              <a:rPr lang="en-US" dirty="0" smtClean="0">
                <a:latin typeface="Courier New"/>
                <a:cs typeface="Courier New"/>
              </a:rPr>
              <a:t>= float</a:t>
            </a:r>
            <a:r>
              <a:rPr lang="en-US" dirty="0">
                <a:latin typeface="Courier New"/>
                <a:cs typeface="Courier New"/>
              </a:rPr>
              <a:t>(</a:t>
            </a:r>
            <a:r>
              <a:rPr lang="en-US" dirty="0" err="1">
                <a:latin typeface="Courier New"/>
                <a:cs typeface="Courier New"/>
              </a:rPr>
              <a:t>raw_input</a:t>
            </a:r>
            <a:r>
              <a:rPr lang="en-US" dirty="0">
                <a:latin typeface="Courier New"/>
                <a:cs typeface="Courier New"/>
              </a:rPr>
              <a:t>("Enter </a:t>
            </a:r>
            <a:r>
              <a:rPr lang="en-US" dirty="0" smtClean="0">
                <a:latin typeface="Courier New"/>
                <a:cs typeface="Courier New"/>
              </a:rPr>
              <a:t>the radius</a:t>
            </a:r>
            <a:r>
              <a:rPr lang="en-US" dirty="0">
                <a:latin typeface="Courier New"/>
                <a:cs typeface="Courier New"/>
              </a:rPr>
              <a:t>:"))</a:t>
            </a:r>
          </a:p>
          <a:p>
            <a:pPr marL="0" indent="0">
              <a:buNone/>
            </a:pPr>
            <a:r>
              <a:rPr lang="en-US" dirty="0" err="1">
                <a:latin typeface="Courier New"/>
                <a:cs typeface="Courier New"/>
              </a:rPr>
              <a:t>surface_area</a:t>
            </a:r>
            <a:r>
              <a:rPr lang="en-US" dirty="0">
                <a:latin typeface="Courier New"/>
                <a:cs typeface="Courier New"/>
              </a:rPr>
              <a:t> = 4.*</a:t>
            </a:r>
            <a:r>
              <a:rPr lang="en-US" dirty="0" err="1">
                <a:latin typeface="Courier New"/>
                <a:cs typeface="Courier New"/>
              </a:rPr>
              <a:t>math.pi</a:t>
            </a:r>
            <a:r>
              <a:rPr lang="en-US" dirty="0">
                <a:latin typeface="Courier New"/>
                <a:cs typeface="Courier New"/>
              </a:rPr>
              <a:t>*radius**2</a:t>
            </a:r>
          </a:p>
          <a:p>
            <a:pPr marL="0" indent="0">
              <a:buNone/>
            </a:pPr>
            <a:r>
              <a:rPr lang="en-US" dirty="0">
                <a:latin typeface="Courier New"/>
                <a:cs typeface="Courier New"/>
              </a:rPr>
              <a:t>print "radius= %10.3f Surface Area=%</a:t>
            </a:r>
            <a:r>
              <a:rPr lang="en-US" dirty="0" smtClean="0">
                <a:latin typeface="Courier New"/>
                <a:cs typeface="Courier New"/>
              </a:rPr>
              <a:t>10.3e”%\            </a:t>
            </a:r>
            <a:r>
              <a:rPr lang="en-US" dirty="0">
                <a:latin typeface="Courier New"/>
                <a:cs typeface="Courier New"/>
              </a:rPr>
              <a:t>			</a:t>
            </a:r>
            <a:r>
              <a:rPr lang="en-US" dirty="0" smtClean="0">
                <a:latin typeface="Courier New"/>
                <a:cs typeface="Courier New"/>
              </a:rPr>
              <a:t>(</a:t>
            </a:r>
            <a:r>
              <a:rPr lang="en-US" dirty="0" err="1">
                <a:latin typeface="Courier New"/>
                <a:cs typeface="Courier New"/>
              </a:rPr>
              <a:t>radius,surface_area</a:t>
            </a:r>
            <a:r>
              <a:rPr lang="en-US" dirty="0">
                <a:latin typeface="Courier New"/>
                <a:cs typeface="Courier New"/>
              </a:rPr>
              <a:t>)</a:t>
            </a:r>
          </a:p>
        </p:txBody>
      </p:sp>
    </p:spTree>
    <p:extLst>
      <p:ext uri="{BB962C8B-B14F-4D97-AF65-F5344CB8AC3E}">
        <p14:creationId xmlns:p14="http://schemas.microsoft.com/office/powerpoint/2010/main" val="4233887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Zen</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Python students: at your interpreter type</a:t>
            </a:r>
          </a:p>
          <a:p>
            <a:pPr marL="0" indent="0">
              <a:buNone/>
            </a:pPr>
            <a:r>
              <a:rPr lang="en-US" dirty="0" smtClean="0">
                <a:latin typeface="Courier New"/>
                <a:cs typeface="Courier New"/>
              </a:rPr>
              <a:t>	import this</a:t>
            </a:r>
          </a:p>
          <a:p>
            <a:pPr marL="0" indent="0">
              <a:buNone/>
            </a:pPr>
            <a:r>
              <a:rPr lang="en-US" dirty="0"/>
              <a:t>The Zen of Python, by Tim Peters</a:t>
            </a:r>
          </a:p>
          <a:p>
            <a:pPr marL="0" indent="0">
              <a:buNone/>
            </a:pPr>
            <a:endParaRPr lang="en-US" dirty="0"/>
          </a:p>
          <a:p>
            <a:pPr marL="0" indent="0">
              <a:buNone/>
            </a:pPr>
            <a:r>
              <a:rPr lang="en-US" dirty="0"/>
              <a:t>Beautiful is better than ugly.</a:t>
            </a:r>
          </a:p>
          <a:p>
            <a:pPr marL="0" indent="0">
              <a:buNone/>
            </a:pPr>
            <a:r>
              <a:rPr lang="en-US" dirty="0"/>
              <a:t>Explicit is better than implicit.</a:t>
            </a:r>
          </a:p>
          <a:p>
            <a:pPr marL="0" indent="0">
              <a:buNone/>
            </a:pPr>
            <a:r>
              <a:rPr lang="en-US" dirty="0"/>
              <a:t>Simple is better than complex.</a:t>
            </a:r>
          </a:p>
          <a:p>
            <a:pPr marL="0" indent="0">
              <a:buNone/>
            </a:pPr>
            <a:r>
              <a:rPr lang="en-US" dirty="0"/>
              <a:t>Complex is better than complicated.</a:t>
            </a:r>
          </a:p>
          <a:p>
            <a:pPr marL="0" indent="0">
              <a:buNone/>
            </a:pPr>
            <a:r>
              <a:rPr lang="en-US" dirty="0"/>
              <a:t>Flat is better than nested.</a:t>
            </a:r>
          </a:p>
          <a:p>
            <a:pPr marL="0" indent="0">
              <a:buNone/>
            </a:pPr>
            <a:r>
              <a:rPr lang="en-US" dirty="0"/>
              <a:t>Sparse is better than dense.</a:t>
            </a:r>
          </a:p>
          <a:p>
            <a:pPr marL="0" indent="0">
              <a:buNone/>
            </a:pPr>
            <a:r>
              <a:rPr lang="en-US" dirty="0"/>
              <a:t>Readability counts.</a:t>
            </a:r>
          </a:p>
          <a:p>
            <a:pPr marL="0" indent="0">
              <a:buNone/>
            </a:pPr>
            <a:r>
              <a:rPr lang="en-US" dirty="0"/>
              <a:t>Special cases aren't special enough to break the rules.</a:t>
            </a:r>
          </a:p>
          <a:p>
            <a:pPr marL="0" indent="0">
              <a:buNone/>
            </a:pPr>
            <a:r>
              <a:rPr lang="en-US" dirty="0"/>
              <a:t>Although practicality beats purity.</a:t>
            </a:r>
          </a:p>
          <a:p>
            <a:pPr marL="0" indent="0">
              <a:buNone/>
            </a:pPr>
            <a:r>
              <a:rPr lang="en-US" dirty="0"/>
              <a:t>Errors should never pass silently.</a:t>
            </a:r>
          </a:p>
          <a:p>
            <a:pPr marL="0" indent="0">
              <a:buNone/>
            </a:pPr>
            <a:r>
              <a:rPr lang="en-US" dirty="0"/>
              <a:t>Unless explicitly silenced.</a:t>
            </a:r>
          </a:p>
          <a:p>
            <a:pPr marL="0" indent="0">
              <a:buNone/>
            </a:pPr>
            <a:r>
              <a:rPr lang="en-US" dirty="0"/>
              <a:t>In the face of ambiguity, refuse the temptation to guess.</a:t>
            </a:r>
          </a:p>
          <a:p>
            <a:pPr marL="0" indent="0">
              <a:buNone/>
            </a:pPr>
            <a:r>
              <a:rPr lang="en-US" dirty="0"/>
              <a:t>There should be one-- and preferably only one --obvious way to do it.</a:t>
            </a:r>
          </a:p>
          <a:p>
            <a:pPr marL="0" indent="0">
              <a:buNone/>
            </a:pPr>
            <a:r>
              <a:rPr lang="en-US" dirty="0"/>
              <a:t>Although that way may not be obvious at first unless you're Dutch.</a:t>
            </a:r>
          </a:p>
          <a:p>
            <a:pPr marL="0" indent="0">
              <a:buNone/>
            </a:pPr>
            <a:r>
              <a:rPr lang="en-US" dirty="0"/>
              <a:t>Now is better than never.</a:t>
            </a:r>
          </a:p>
          <a:p>
            <a:pPr marL="0" indent="0">
              <a:buNone/>
            </a:pPr>
            <a:r>
              <a:rPr lang="en-US" dirty="0"/>
              <a:t>Although never is often better than *right* now.</a:t>
            </a:r>
          </a:p>
          <a:p>
            <a:pPr marL="0" indent="0">
              <a:buNone/>
            </a:pPr>
            <a:r>
              <a:rPr lang="en-US" dirty="0"/>
              <a:t>If the implementation is hard to explain, it's a bad idea.</a:t>
            </a:r>
          </a:p>
          <a:p>
            <a:pPr marL="0" indent="0">
              <a:buNone/>
            </a:pPr>
            <a:r>
              <a:rPr lang="en-US" dirty="0"/>
              <a:t>If the implementation is easy to explain, it may be a good idea.</a:t>
            </a:r>
          </a:p>
          <a:p>
            <a:pPr marL="0" indent="0">
              <a:buNone/>
            </a:pPr>
            <a:r>
              <a:rPr lang="en-US" dirty="0"/>
              <a:t>Namespaces are one honking great idea -- let's do more of those!</a:t>
            </a:r>
          </a:p>
        </p:txBody>
      </p:sp>
    </p:spTree>
    <p:extLst>
      <p:ext uri="{BB962C8B-B14F-4D97-AF65-F5344CB8AC3E}">
        <p14:creationId xmlns:p14="http://schemas.microsoft.com/office/powerpoint/2010/main" val="1476420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015660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Eyes Help</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Formal code reviews</a:t>
            </a:r>
          </a:p>
          <a:p>
            <a:pPr lvl="1"/>
            <a:r>
              <a:rPr lang="en-US" dirty="0" smtClean="0"/>
              <a:t>Involve multiple developers</a:t>
            </a:r>
          </a:p>
          <a:p>
            <a:pPr lvl="1"/>
            <a:r>
              <a:rPr lang="en-US" dirty="0" smtClean="0"/>
              <a:t>Have strict criteria</a:t>
            </a:r>
          </a:p>
          <a:p>
            <a:pPr lvl="1"/>
            <a:r>
              <a:rPr lang="en-US" dirty="0" smtClean="0"/>
              <a:t>Check code line by line</a:t>
            </a:r>
          </a:p>
          <a:p>
            <a:r>
              <a:rPr lang="en-US" dirty="0" smtClean="0"/>
              <a:t>Lightweight code reviews</a:t>
            </a:r>
          </a:p>
          <a:p>
            <a:pPr lvl="1"/>
            <a:r>
              <a:rPr lang="en-US" dirty="0" smtClean="0"/>
              <a:t>Walkthrough</a:t>
            </a:r>
          </a:p>
          <a:p>
            <a:pPr lvl="1"/>
            <a:r>
              <a:rPr lang="en-US" dirty="0" smtClean="0"/>
              <a:t>Critique</a:t>
            </a:r>
          </a:p>
          <a:p>
            <a:r>
              <a:rPr lang="en-US" dirty="0" smtClean="0"/>
              <a:t>Static code analysis</a:t>
            </a:r>
          </a:p>
          <a:p>
            <a:pPr lvl="1"/>
            <a:r>
              <a:rPr lang="en-US" dirty="0" smtClean="0"/>
              <a:t>Humans reading the code</a:t>
            </a:r>
          </a:p>
          <a:p>
            <a:pPr lvl="1"/>
            <a:r>
              <a:rPr lang="en-US" dirty="0" smtClean="0"/>
              <a:t>Automated tools</a:t>
            </a:r>
          </a:p>
          <a:p>
            <a:r>
              <a:rPr lang="en-US" dirty="0" smtClean="0"/>
              <a:t>Dynamic code analysis</a:t>
            </a:r>
          </a:p>
          <a:p>
            <a:pPr lvl="1"/>
            <a:r>
              <a:rPr lang="en-US" dirty="0" smtClean="0"/>
              <a:t>Test the code when running</a:t>
            </a:r>
          </a:p>
        </p:txBody>
      </p:sp>
    </p:spTree>
    <p:extLst>
      <p:ext uri="{BB962C8B-B14F-4D97-AF65-F5344CB8AC3E}">
        <p14:creationId xmlns:p14="http://schemas.microsoft.com/office/powerpoint/2010/main" val="1695477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Some Tools</a:t>
            </a:r>
            <a:endParaRPr lang="en-US" dirty="0"/>
          </a:p>
        </p:txBody>
      </p:sp>
      <p:sp>
        <p:nvSpPr>
          <p:cNvPr id="5" name="Content Placeholder 4"/>
          <p:cNvSpPr>
            <a:spLocks noGrp="1"/>
          </p:cNvSpPr>
          <p:nvPr>
            <p:ph idx="1"/>
          </p:nvPr>
        </p:nvSpPr>
        <p:spPr/>
        <p:txBody>
          <a:bodyPr/>
          <a:lstStyle/>
          <a:p>
            <a:r>
              <a:rPr lang="en-US" dirty="0" smtClean="0"/>
              <a:t>Static Code Analysis</a:t>
            </a:r>
          </a:p>
          <a:p>
            <a:r>
              <a:rPr lang="en-US" dirty="0" smtClean="0"/>
              <a:t>Various “lint” programs</a:t>
            </a:r>
          </a:p>
          <a:p>
            <a:pPr lvl="1"/>
            <a:r>
              <a:rPr lang="en-US" dirty="0" smtClean="0"/>
              <a:t>Look for syntax errors and potential bugs</a:t>
            </a:r>
          </a:p>
          <a:p>
            <a:pPr lvl="1"/>
            <a:r>
              <a:rPr lang="en-US" dirty="0" smtClean="0"/>
              <a:t>lint for C</a:t>
            </a:r>
          </a:p>
          <a:p>
            <a:pPr lvl="1"/>
            <a:r>
              <a:rPr lang="en-US" dirty="0" smtClean="0"/>
              <a:t>No standard yet for C++, maybe flint or </a:t>
            </a:r>
            <a:r>
              <a:rPr lang="en-US" dirty="0" err="1" smtClean="0"/>
              <a:t>cpplint</a:t>
            </a:r>
            <a:endParaRPr lang="en-US" dirty="0" smtClean="0"/>
          </a:p>
          <a:p>
            <a:pPr lvl="1"/>
            <a:r>
              <a:rPr lang="en-US" smtClean="0"/>
              <a:t>ftnchek</a:t>
            </a:r>
            <a:r>
              <a:rPr lang="en-US" dirty="0" smtClean="0"/>
              <a:t> for Fortran handles f77 plus some extensions</a:t>
            </a:r>
          </a:p>
          <a:p>
            <a:pPr lvl="1"/>
            <a:r>
              <a:rPr lang="en-US" dirty="0" err="1" smtClean="0"/>
              <a:t>pylint</a:t>
            </a:r>
            <a:r>
              <a:rPr lang="en-US" dirty="0" smtClean="0"/>
              <a:t> or </a:t>
            </a:r>
            <a:r>
              <a:rPr lang="en-US" dirty="0" err="1" smtClean="0"/>
              <a:t>pyflakes</a:t>
            </a:r>
            <a:r>
              <a:rPr lang="en-US" dirty="0" smtClean="0"/>
              <a:t> for Python</a:t>
            </a:r>
          </a:p>
          <a:p>
            <a:r>
              <a:rPr lang="en-US" dirty="0" smtClean="0"/>
              <a:t>Dynamic Analysis	</a:t>
            </a:r>
          </a:p>
          <a:p>
            <a:pPr lvl="1"/>
            <a:r>
              <a:rPr lang="en-US" dirty="0" err="1" smtClean="0"/>
              <a:t>Valgrind</a:t>
            </a:r>
            <a:r>
              <a:rPr lang="en-US" dirty="0" smtClean="0"/>
              <a:t> memory checker</a:t>
            </a:r>
          </a:p>
          <a:p>
            <a:pPr lvl="1"/>
            <a:endParaRPr lang="en-US" dirty="0" smtClean="0"/>
          </a:p>
        </p:txBody>
      </p:sp>
    </p:spTree>
    <p:extLst>
      <p:ext uri="{BB962C8B-B14F-4D97-AF65-F5344CB8AC3E}">
        <p14:creationId xmlns:p14="http://schemas.microsoft.com/office/powerpoint/2010/main" val="1507233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design principles</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659614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Advice</a:t>
            </a:r>
            <a:endParaRPr lang="en-US" dirty="0"/>
          </a:p>
        </p:txBody>
      </p:sp>
      <p:sp>
        <p:nvSpPr>
          <p:cNvPr id="3" name="Content Placeholder 2"/>
          <p:cNvSpPr>
            <a:spLocks noGrp="1"/>
          </p:cNvSpPr>
          <p:nvPr>
            <p:ph idx="1"/>
          </p:nvPr>
        </p:nvSpPr>
        <p:spPr/>
        <p:txBody>
          <a:bodyPr>
            <a:normAutofit fontScale="92500" lnSpcReduction="20000"/>
          </a:bodyPr>
          <a:lstStyle/>
          <a:p>
            <a:r>
              <a:rPr lang="en-US" dirty="0"/>
              <a:t>Never hard-code literals.  Not even pi.  Assign to variables.</a:t>
            </a:r>
          </a:p>
          <a:p>
            <a:pPr lvl="1"/>
            <a:r>
              <a:rPr lang="en-US" dirty="0"/>
              <a:t>You’ll thank me the first time you have to change some fundamental constant and only have to do it once.</a:t>
            </a:r>
          </a:p>
          <a:p>
            <a:r>
              <a:rPr lang="en-US" dirty="0"/>
              <a:t>Try to do at least basic sanity checks on your input.</a:t>
            </a:r>
          </a:p>
          <a:p>
            <a:r>
              <a:rPr lang="en-US" dirty="0"/>
              <a:t>Never expect a compiler or interpreter to read your mind.  If you intend something to be a float, declare it as such (if required by your language) or, for constants, put the period at the end.  Use explicit casts just to be explicit.</a:t>
            </a:r>
          </a:p>
          <a:p>
            <a:r>
              <a:rPr lang="en-US" dirty="0"/>
              <a:t>Don’t try to be fancier than necessary.  Just because you </a:t>
            </a:r>
            <a:r>
              <a:rPr lang="en-US" i="1" dirty="0"/>
              <a:t>can</a:t>
            </a:r>
            <a:r>
              <a:rPr lang="en-US" dirty="0"/>
              <a:t> do something doesn’t mean you </a:t>
            </a:r>
            <a:r>
              <a:rPr lang="en-US" i="1" dirty="0"/>
              <a:t>have</a:t>
            </a:r>
            <a:r>
              <a:rPr lang="en-US" dirty="0"/>
              <a:t> to do it.</a:t>
            </a:r>
          </a:p>
        </p:txBody>
      </p:sp>
    </p:spTree>
    <p:extLst>
      <p:ext uri="{BB962C8B-B14F-4D97-AF65-F5344CB8AC3E}">
        <p14:creationId xmlns:p14="http://schemas.microsoft.com/office/powerpoint/2010/main" val="18131111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Functional requirements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26675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Functional Requirements</a:t>
            </a:r>
            <a:endParaRPr lang="en-US" dirty="0"/>
          </a:p>
        </p:txBody>
      </p:sp>
      <p:sp>
        <p:nvSpPr>
          <p:cNvPr id="3" name="Content Placeholder 2"/>
          <p:cNvSpPr>
            <a:spLocks noGrp="1"/>
          </p:cNvSpPr>
          <p:nvPr>
            <p:ph idx="1"/>
          </p:nvPr>
        </p:nvSpPr>
        <p:spPr/>
        <p:txBody>
          <a:bodyPr/>
          <a:lstStyle/>
          <a:p>
            <a:r>
              <a:rPr lang="en-US" dirty="0" smtClean="0"/>
              <a:t>Describe qualities of the code, for example</a:t>
            </a:r>
          </a:p>
          <a:p>
            <a:pPr lvl="1"/>
            <a:r>
              <a:rPr lang="en-US" dirty="0" smtClean="0"/>
              <a:t>Documentation</a:t>
            </a:r>
          </a:p>
          <a:p>
            <a:pPr lvl="1"/>
            <a:r>
              <a:rPr lang="en-US" dirty="0" smtClean="0"/>
              <a:t>Efficiency</a:t>
            </a:r>
          </a:p>
          <a:p>
            <a:pPr lvl="1"/>
            <a:r>
              <a:rPr lang="en-US" dirty="0" smtClean="0"/>
              <a:t>Extensibility</a:t>
            </a:r>
          </a:p>
          <a:p>
            <a:pPr lvl="1"/>
            <a:r>
              <a:rPr lang="en-US" dirty="0" smtClean="0"/>
              <a:t>Portability</a:t>
            </a:r>
          </a:p>
          <a:p>
            <a:pPr lvl="1"/>
            <a:r>
              <a:rPr lang="en-US" dirty="0" smtClean="0"/>
              <a:t>Reliability</a:t>
            </a:r>
          </a:p>
        </p:txBody>
      </p:sp>
    </p:spTree>
    <p:extLst>
      <p:ext uri="{BB962C8B-B14F-4D97-AF65-F5344CB8AC3E}">
        <p14:creationId xmlns:p14="http://schemas.microsoft.com/office/powerpoint/2010/main" val="27559004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a:t>
            </a:r>
            <a:endParaRPr lang="en-US" dirty="0"/>
          </a:p>
        </p:txBody>
      </p:sp>
      <p:sp>
        <p:nvSpPr>
          <p:cNvPr id="3" name="Content Placeholder 2"/>
          <p:cNvSpPr>
            <a:spLocks noGrp="1"/>
          </p:cNvSpPr>
          <p:nvPr>
            <p:ph idx="1"/>
          </p:nvPr>
        </p:nvSpPr>
        <p:spPr/>
        <p:txBody>
          <a:bodyPr/>
          <a:lstStyle/>
          <a:p>
            <a:r>
              <a:rPr lang="en-US" dirty="0" smtClean="0"/>
              <a:t>Before starting on code you should be sure you understand exactly what it is the code is supposed to do.</a:t>
            </a:r>
          </a:p>
          <a:p>
            <a:r>
              <a:rPr lang="en-US" dirty="0" smtClean="0"/>
              <a:t>High level:</a:t>
            </a:r>
          </a:p>
          <a:p>
            <a:pPr lvl="1"/>
            <a:r>
              <a:rPr lang="en-US" dirty="0" smtClean="0"/>
              <a:t>What goes into the code</a:t>
            </a:r>
          </a:p>
          <a:p>
            <a:pPr lvl="1"/>
            <a:r>
              <a:rPr lang="en-US" dirty="0" smtClean="0"/>
              <a:t>What the whole code does</a:t>
            </a:r>
          </a:p>
          <a:p>
            <a:pPr lvl="1"/>
            <a:r>
              <a:rPr lang="en-US" dirty="0" smtClean="0"/>
              <a:t>What comes out of the code</a:t>
            </a:r>
          </a:p>
          <a:p>
            <a:r>
              <a:rPr lang="en-US" dirty="0" smtClean="0"/>
              <a:t>Use cases</a:t>
            </a:r>
          </a:p>
          <a:p>
            <a:pPr lvl="1"/>
            <a:r>
              <a:rPr lang="en-US" dirty="0" smtClean="0"/>
              <a:t>How will the code be used</a:t>
            </a:r>
          </a:p>
          <a:p>
            <a:endParaRPr lang="en-US" dirty="0"/>
          </a:p>
        </p:txBody>
      </p:sp>
    </p:spTree>
    <p:extLst>
      <p:ext uri="{BB962C8B-B14F-4D97-AF65-F5344CB8AC3E}">
        <p14:creationId xmlns:p14="http://schemas.microsoft.com/office/powerpoint/2010/main" val="7231336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Determining Functional Requirements</a:t>
            </a:r>
            <a:endParaRPr lang="en-US" dirty="0"/>
          </a:p>
        </p:txBody>
      </p:sp>
      <p:sp>
        <p:nvSpPr>
          <p:cNvPr id="3" name="Content Placeholder 2"/>
          <p:cNvSpPr>
            <a:spLocks noGrp="1"/>
          </p:cNvSpPr>
          <p:nvPr>
            <p:ph idx="1"/>
          </p:nvPr>
        </p:nvSpPr>
        <p:spPr/>
        <p:txBody>
          <a:bodyPr/>
          <a:lstStyle/>
          <a:p>
            <a:r>
              <a:rPr lang="en-US" dirty="0" smtClean="0"/>
              <a:t>A functional requirement must be testable.  A set of test cases should be part of the description.</a:t>
            </a:r>
          </a:p>
          <a:p>
            <a:r>
              <a:rPr lang="en-US" dirty="0" smtClean="0"/>
              <a:t>Should describe one aspect of the code (one “concern”)</a:t>
            </a:r>
          </a:p>
          <a:p>
            <a:r>
              <a:rPr lang="en-US" dirty="0" smtClean="0"/>
              <a:t>Should be written to pass/fail a unit test as a single unit.</a:t>
            </a:r>
          </a:p>
          <a:p>
            <a:r>
              <a:rPr lang="en-US" dirty="0" smtClean="0"/>
              <a:t>Is not by itself a specific design choice, just a description of what the piece of code must do.</a:t>
            </a:r>
          </a:p>
          <a:p>
            <a:endParaRPr lang="en-US" dirty="0"/>
          </a:p>
        </p:txBody>
      </p:sp>
    </p:spTree>
    <p:extLst>
      <p:ext uri="{BB962C8B-B14F-4D97-AF65-F5344CB8AC3E}">
        <p14:creationId xmlns:p14="http://schemas.microsoft.com/office/powerpoint/2010/main" val="878874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Stories</a:t>
            </a:r>
            <a:endParaRPr lang="en-US" dirty="0"/>
          </a:p>
        </p:txBody>
      </p:sp>
      <p:sp>
        <p:nvSpPr>
          <p:cNvPr id="3" name="Content Placeholder 2"/>
          <p:cNvSpPr>
            <a:spLocks noGrp="1"/>
          </p:cNvSpPr>
          <p:nvPr>
            <p:ph idx="1"/>
          </p:nvPr>
        </p:nvSpPr>
        <p:spPr/>
        <p:txBody>
          <a:bodyPr/>
          <a:lstStyle/>
          <a:p>
            <a:r>
              <a:rPr lang="en-US" dirty="0" smtClean="0"/>
              <a:t>The “user” may be you. </a:t>
            </a:r>
          </a:p>
          <a:p>
            <a:r>
              <a:rPr lang="en-US" dirty="0" smtClean="0"/>
              <a:t>Probably more apt for research software than the much more formal “use case” concept. </a:t>
            </a:r>
            <a:endParaRPr lang="en-US" dirty="0"/>
          </a:p>
          <a:p>
            <a:r>
              <a:rPr lang="en-US" dirty="0" smtClean="0"/>
              <a:t>The intended user will have some goal for the program.</a:t>
            </a:r>
          </a:p>
          <a:p>
            <a:r>
              <a:rPr lang="en-US" dirty="0" smtClean="0"/>
              <a:t>“I want &lt;goal/desire&gt; in order to &lt;benefit&gt;</a:t>
            </a:r>
          </a:p>
          <a:p>
            <a:r>
              <a:rPr lang="en-US" dirty="0" smtClean="0"/>
              <a:t>Examples:</a:t>
            </a:r>
          </a:p>
          <a:p>
            <a:pPr lvl="1"/>
            <a:r>
              <a:rPr lang="en-US" dirty="0" smtClean="0"/>
              <a:t>I want a program to analyze data from the </a:t>
            </a:r>
            <a:r>
              <a:rPr lang="en-US" dirty="0" err="1" smtClean="0"/>
              <a:t>Furminator</a:t>
            </a:r>
            <a:r>
              <a:rPr lang="en-US" dirty="0" smtClean="0"/>
              <a:t> 2000 in order to write a paper about psychosis in cats.</a:t>
            </a:r>
            <a:endParaRPr lang="en-US" dirty="0"/>
          </a:p>
        </p:txBody>
      </p:sp>
    </p:spTree>
    <p:extLst>
      <p:ext uri="{BB962C8B-B14F-4D97-AF65-F5344CB8AC3E}">
        <p14:creationId xmlns:p14="http://schemas.microsoft.com/office/powerpoint/2010/main" val="17361269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Functional Requirements	</a:t>
            </a:r>
            <a:endParaRPr lang="en-US" dirty="0"/>
          </a:p>
        </p:txBody>
      </p:sp>
      <p:sp>
        <p:nvSpPr>
          <p:cNvPr id="3" name="Content Placeholder 2"/>
          <p:cNvSpPr>
            <a:spLocks noGrp="1"/>
          </p:cNvSpPr>
          <p:nvPr>
            <p:ph idx="1"/>
          </p:nvPr>
        </p:nvSpPr>
        <p:spPr/>
        <p:txBody>
          <a:bodyPr/>
          <a:lstStyle/>
          <a:p>
            <a:r>
              <a:rPr lang="en-US" dirty="0" smtClean="0"/>
              <a:t>Should have a unique ID or at least a description</a:t>
            </a:r>
          </a:p>
          <a:p>
            <a:pPr lvl="1"/>
            <a:r>
              <a:rPr lang="en-US" dirty="0" smtClean="0"/>
              <a:t>Tests should specify which requirement is being tested</a:t>
            </a:r>
          </a:p>
          <a:p>
            <a:r>
              <a:rPr lang="en-US" dirty="0" smtClean="0"/>
              <a:t>A summary</a:t>
            </a:r>
          </a:p>
          <a:p>
            <a:r>
              <a:rPr lang="en-US" dirty="0" smtClean="0"/>
              <a:t>A rationale</a:t>
            </a:r>
          </a:p>
          <a:p>
            <a:r>
              <a:rPr lang="en-US" dirty="0" smtClean="0"/>
              <a:t>Can have a priority (essential for commercial software, maybe not so much for research software)</a:t>
            </a:r>
            <a:endParaRPr lang="en-US" dirty="0"/>
          </a:p>
        </p:txBody>
      </p:sp>
    </p:spTree>
    <p:extLst>
      <p:ext uri="{BB962C8B-B14F-4D97-AF65-F5344CB8AC3E}">
        <p14:creationId xmlns:p14="http://schemas.microsoft.com/office/powerpoint/2010/main" val="5661401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Code to analyze data generated by an instrument.</a:t>
            </a:r>
          </a:p>
          <a:p>
            <a:r>
              <a:rPr lang="en-US" dirty="0" smtClean="0"/>
              <a:t>Use case description:</a:t>
            </a:r>
          </a:p>
          <a:p>
            <a:r>
              <a:rPr lang="en-US" dirty="0" smtClean="0"/>
              <a:t>Interface:</a:t>
            </a:r>
          </a:p>
          <a:p>
            <a:pPr lvl="1"/>
            <a:r>
              <a:rPr lang="en-US" dirty="0" smtClean="0"/>
              <a:t>The user specifies the file containing the data.</a:t>
            </a:r>
          </a:p>
          <a:p>
            <a:r>
              <a:rPr lang="en-US" dirty="0" smtClean="0"/>
              <a:t>Input</a:t>
            </a:r>
          </a:p>
          <a:p>
            <a:pPr lvl="1"/>
            <a:r>
              <a:rPr lang="en-US" dirty="0" smtClean="0"/>
              <a:t>The file is read into a specific data structure (whatever is appropriate)</a:t>
            </a:r>
          </a:p>
          <a:p>
            <a:r>
              <a:rPr lang="en-US" dirty="0" smtClean="0"/>
              <a:t>Statistics</a:t>
            </a:r>
          </a:p>
          <a:p>
            <a:pPr lvl="1"/>
            <a:r>
              <a:rPr lang="en-US" dirty="0" smtClean="0"/>
              <a:t>Statistical procedures are performed to generate the requested result (e.g. a spectrogram)</a:t>
            </a:r>
          </a:p>
          <a:p>
            <a:r>
              <a:rPr lang="en-US" dirty="0" smtClean="0"/>
              <a:t>Output</a:t>
            </a:r>
          </a:p>
          <a:p>
            <a:pPr lvl="1"/>
            <a:r>
              <a:rPr lang="en-US" dirty="0" smtClean="0"/>
              <a:t>A plot is created for the user.</a:t>
            </a:r>
          </a:p>
          <a:p>
            <a:endParaRPr lang="en-US" dirty="0"/>
          </a:p>
        </p:txBody>
      </p:sp>
    </p:spTree>
    <p:extLst>
      <p:ext uri="{BB962C8B-B14F-4D97-AF65-F5344CB8AC3E}">
        <p14:creationId xmlns:p14="http://schemas.microsoft.com/office/powerpoint/2010/main" val="836450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Requirement I-1</a:t>
            </a:r>
          </a:p>
          <a:p>
            <a:pPr lvl="1"/>
            <a:r>
              <a:rPr lang="en-US" dirty="0" smtClean="0"/>
              <a:t>The file name is obtained from the user through a command-line option</a:t>
            </a:r>
          </a:p>
          <a:p>
            <a:pPr lvl="1"/>
            <a:r>
              <a:rPr lang="en-US" dirty="0" smtClean="0"/>
              <a:t>Using a command-line option enables the program to be run in an automated manner</a:t>
            </a:r>
          </a:p>
          <a:p>
            <a:r>
              <a:rPr lang="en-US" dirty="0" smtClean="0"/>
              <a:t>Requirement P-1</a:t>
            </a:r>
          </a:p>
          <a:p>
            <a:pPr lvl="1"/>
            <a:r>
              <a:rPr lang="en-US" dirty="0" smtClean="0"/>
              <a:t>The program will read the data file into &lt;how many&gt; arrays.</a:t>
            </a:r>
          </a:p>
          <a:p>
            <a:pPr lvl="1"/>
            <a:r>
              <a:rPr lang="en-US" dirty="0" smtClean="0"/>
              <a:t>Arrays are chosen to simplify subsequent processing</a:t>
            </a:r>
          </a:p>
          <a:p>
            <a:r>
              <a:rPr lang="en-US" dirty="0" smtClean="0"/>
              <a:t>Requirement S-1</a:t>
            </a:r>
          </a:p>
          <a:p>
            <a:pPr lvl="1"/>
            <a:r>
              <a:rPr lang="en-US" dirty="0" smtClean="0"/>
              <a:t>The code performs an FFT on some array and computes the power spectrum</a:t>
            </a:r>
          </a:p>
          <a:p>
            <a:pPr lvl="1"/>
            <a:r>
              <a:rPr lang="en-US" dirty="0" smtClean="0"/>
              <a:t>This is the </a:t>
            </a:r>
            <a:r>
              <a:rPr lang="en-US" dirty="0" err="1" smtClean="0"/>
              <a:t>anaysis</a:t>
            </a:r>
            <a:r>
              <a:rPr lang="en-US" dirty="0" smtClean="0"/>
              <a:t> needed for the result</a:t>
            </a:r>
          </a:p>
          <a:p>
            <a:r>
              <a:rPr lang="en-US" dirty="0" smtClean="0"/>
              <a:t>Requirement O-1</a:t>
            </a:r>
          </a:p>
          <a:p>
            <a:pPr lvl="1"/>
            <a:r>
              <a:rPr lang="en-US" dirty="0" smtClean="0"/>
              <a:t>The code produces a plot of the power spectrum and stores it as a PNG.	</a:t>
            </a:r>
          </a:p>
          <a:p>
            <a:endParaRPr lang="en-US" dirty="0"/>
          </a:p>
        </p:txBody>
      </p:sp>
    </p:spTree>
    <p:extLst>
      <p:ext uri="{BB962C8B-B14F-4D97-AF65-F5344CB8AC3E}">
        <p14:creationId xmlns:p14="http://schemas.microsoft.com/office/powerpoint/2010/main" val="673509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Separation of Concerns	</a:t>
            </a:r>
            <a:endParaRPr lang="en-US" dirty="0"/>
          </a:p>
        </p:txBody>
      </p:sp>
      <p:sp>
        <p:nvSpPr>
          <p:cNvPr id="3" name="Content Placeholder 2"/>
          <p:cNvSpPr>
            <a:spLocks noGrp="1"/>
          </p:cNvSpPr>
          <p:nvPr>
            <p:ph idx="1"/>
          </p:nvPr>
        </p:nvSpPr>
        <p:spPr/>
        <p:txBody>
          <a:bodyPr>
            <a:normAutofit lnSpcReduction="10000"/>
          </a:bodyPr>
          <a:lstStyle/>
          <a:p>
            <a:r>
              <a:rPr lang="en-US" dirty="0" smtClean="0"/>
              <a:t>“Concerns” are cohesive functions carried out by discrete elements of code</a:t>
            </a:r>
          </a:p>
          <a:p>
            <a:r>
              <a:rPr lang="en-US" dirty="0" smtClean="0"/>
              <a:t>Functions here refers to functionality.  A procedure (aka function) should also keep itself confined to a concern, but groups of functions may implement a broader concern.</a:t>
            </a:r>
          </a:p>
          <a:p>
            <a:r>
              <a:rPr lang="en-US" dirty="0" smtClean="0"/>
              <a:t>Examples:</a:t>
            </a:r>
          </a:p>
          <a:p>
            <a:pPr lvl="1"/>
            <a:r>
              <a:rPr lang="en-US" dirty="0" smtClean="0"/>
              <a:t>A procedure should rarely print anything unless its </a:t>
            </a:r>
            <a:r>
              <a:rPr lang="en-US" i="1" dirty="0" smtClean="0"/>
              <a:t>purpose</a:t>
            </a:r>
            <a:r>
              <a:rPr lang="en-US" dirty="0" smtClean="0"/>
              <a:t> is to print something</a:t>
            </a:r>
          </a:p>
          <a:p>
            <a:pPr lvl="1"/>
            <a:r>
              <a:rPr lang="en-US" dirty="0" smtClean="0"/>
              <a:t>A procedure should almost never cause an </a:t>
            </a:r>
            <a:r>
              <a:rPr lang="en-US" i="1" dirty="0" smtClean="0"/>
              <a:t>exit</a:t>
            </a:r>
          </a:p>
          <a:p>
            <a:pPr lvl="1"/>
            <a:r>
              <a:rPr lang="en-US" dirty="0" smtClean="0"/>
              <a:t>It is not the concern of the procedure what its caller does with the result.  </a:t>
            </a:r>
          </a:p>
          <a:p>
            <a:endParaRPr lang="en-US" dirty="0"/>
          </a:p>
        </p:txBody>
      </p:sp>
    </p:spTree>
    <p:extLst>
      <p:ext uri="{BB962C8B-B14F-4D97-AF65-F5344CB8AC3E}">
        <p14:creationId xmlns:p14="http://schemas.microsoft.com/office/powerpoint/2010/main" val="1702034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Development Methodologies</a:t>
            </a:r>
            <a:endParaRPr lang="en-US" dirty="0"/>
          </a:p>
        </p:txBody>
      </p:sp>
      <p:sp>
        <p:nvSpPr>
          <p:cNvPr id="3" name="Content Placeholder 2"/>
          <p:cNvSpPr>
            <a:spLocks noGrp="1"/>
          </p:cNvSpPr>
          <p:nvPr>
            <p:ph idx="1"/>
          </p:nvPr>
        </p:nvSpPr>
        <p:spPr/>
        <p:txBody>
          <a:bodyPr/>
          <a:lstStyle/>
          <a:p>
            <a:r>
              <a:rPr lang="en-US" dirty="0" smtClean="0"/>
              <a:t>Many methodologies for commercial software:</a:t>
            </a:r>
          </a:p>
          <a:p>
            <a:pPr lvl="1"/>
            <a:r>
              <a:rPr lang="en-US" dirty="0" smtClean="0"/>
              <a:t>Waterfall: Write requirements.  Write specification documentation.  Plan code.  Design code.  Implement code. Integrate parts of code.  Test.  </a:t>
            </a:r>
          </a:p>
          <a:p>
            <a:pPr lvl="1"/>
            <a:r>
              <a:rPr lang="en-US" dirty="0" smtClean="0"/>
              <a:t>Rapid Prototyping or Rapid Application Development: Requirements planning phase.  Write prototypes with minimal functionality.  Check against requirements as you go and iterate.  Construct and test program the more complete program.  </a:t>
            </a:r>
          </a:p>
          <a:p>
            <a:pPr lvl="1"/>
            <a:r>
              <a:rPr lang="en-US" dirty="0" smtClean="0"/>
              <a:t>Agile Software Development: Iterative design, incremental development.  Standing around in "scrums."</a:t>
            </a:r>
          </a:p>
          <a:p>
            <a:pPr lvl="1"/>
            <a:endParaRPr lang="en-US" dirty="0" smtClean="0"/>
          </a:p>
        </p:txBody>
      </p:sp>
    </p:spTree>
    <p:extLst>
      <p:ext uri="{BB962C8B-B14F-4D97-AF65-F5344CB8AC3E}">
        <p14:creationId xmlns:p14="http://schemas.microsoft.com/office/powerpoint/2010/main" val="16132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Keep it Neat</a:t>
            </a:r>
            <a:endParaRPr lang="en-US" dirty="0"/>
          </a:p>
        </p:txBody>
      </p:sp>
      <p:sp>
        <p:nvSpPr>
          <p:cNvPr id="3" name="Content Placeholder 2"/>
          <p:cNvSpPr>
            <a:spLocks noGrp="1"/>
          </p:cNvSpPr>
          <p:nvPr>
            <p:ph idx="1"/>
          </p:nvPr>
        </p:nvSpPr>
        <p:spPr/>
        <p:txBody>
          <a:bodyPr>
            <a:normAutofit fontScale="85000" lnSpcReduction="10000"/>
          </a:bodyPr>
          <a:lstStyle/>
          <a:p>
            <a:r>
              <a:rPr lang="en-US" dirty="0"/>
              <a:t>Indent properly.  Code at the same level should have the same indentation.  Indent each level a fixed number of spaces (</a:t>
            </a:r>
            <a:r>
              <a:rPr lang="en-US" dirty="0" smtClean="0"/>
              <a:t>3 or 4 </a:t>
            </a:r>
            <a:r>
              <a:rPr lang="en-US" dirty="0"/>
              <a:t>is usually good).  Don’t use tabs</a:t>
            </a:r>
            <a:r>
              <a:rPr lang="en-US" dirty="0" smtClean="0"/>
              <a:t>.  Python will force good indentation but do not use tabs; use spaces.</a:t>
            </a:r>
            <a:endParaRPr lang="en-US" dirty="0"/>
          </a:p>
          <a:p>
            <a:r>
              <a:rPr lang="en-US" dirty="0"/>
              <a:t>Never have repeated blocks of code.  Write a function/subroutine/procedure</a:t>
            </a:r>
            <a:r>
              <a:rPr lang="en-US" dirty="0" smtClean="0"/>
              <a:t>.  Avoid copy-paste errors.</a:t>
            </a:r>
          </a:p>
          <a:p>
            <a:r>
              <a:rPr lang="en-US" dirty="0" smtClean="0"/>
              <a:t>Think of code as a table, or as mathematical notation.  Keep your layout neat.  </a:t>
            </a:r>
          </a:p>
          <a:p>
            <a:pPr lvl="1"/>
            <a:r>
              <a:rPr lang="en-US" dirty="0" smtClean="0"/>
              <a:t>Line up indicators like = or (in Fortran) :: if they occur in adjacent lines and are not too different in length</a:t>
            </a:r>
          </a:p>
          <a:p>
            <a:pPr lvl="1"/>
            <a:r>
              <a:rPr lang="en-US" dirty="0" smtClean="0"/>
              <a:t>Line up any continuation markers at a consistent column number (80 characters, including blanks, is still a good length for a line, and is actually part of the "official" Python style guide PEP).</a:t>
            </a:r>
            <a:endParaRPr lang="en-US" dirty="0"/>
          </a:p>
        </p:txBody>
      </p:sp>
    </p:spTree>
    <p:extLst>
      <p:ext uri="{BB962C8B-B14F-4D97-AF65-F5344CB8AC3E}">
        <p14:creationId xmlns:p14="http://schemas.microsoft.com/office/powerpoint/2010/main" val="1659790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Testing-Driven Development</a:t>
            </a:r>
            <a:endParaRPr lang="en-US" dirty="0"/>
          </a:p>
        </p:txBody>
      </p:sp>
      <p:sp>
        <p:nvSpPr>
          <p:cNvPr id="3" name="Content Placeholder 2"/>
          <p:cNvSpPr>
            <a:spLocks noGrp="1"/>
          </p:cNvSpPr>
          <p:nvPr>
            <p:ph idx="1"/>
          </p:nvPr>
        </p:nvSpPr>
        <p:spPr/>
        <p:txBody>
          <a:bodyPr>
            <a:normAutofit/>
          </a:bodyPr>
          <a:lstStyle/>
          <a:p>
            <a:r>
              <a:rPr lang="en-US" dirty="0" smtClean="0"/>
              <a:t>Of “commercial” methods this is probably the most appropriate to “research” development.</a:t>
            </a:r>
          </a:p>
          <a:p>
            <a:r>
              <a:rPr lang="en-US" dirty="0" smtClean="0"/>
              <a:t>Write the tests first.</a:t>
            </a:r>
          </a:p>
          <a:p>
            <a:r>
              <a:rPr lang="en-US" dirty="0" smtClean="0"/>
              <a:t>Of course they will fail since the code doesn’t do anything.</a:t>
            </a:r>
          </a:p>
          <a:p>
            <a:r>
              <a:rPr lang="en-US" dirty="0" smtClean="0"/>
              <a:t>Write minimal code to pass test.</a:t>
            </a:r>
          </a:p>
          <a:p>
            <a:r>
              <a:rPr lang="en-US" dirty="0" smtClean="0"/>
              <a:t>Refactor code to acceptable standards.</a:t>
            </a:r>
          </a:p>
          <a:p>
            <a:r>
              <a:rPr lang="en-US" dirty="0" smtClean="0"/>
              <a:t>Extremely useful method for modifying older code.</a:t>
            </a:r>
          </a:p>
        </p:txBody>
      </p:sp>
    </p:spTree>
    <p:extLst>
      <p:ext uri="{BB962C8B-B14F-4D97-AF65-F5344CB8AC3E}">
        <p14:creationId xmlns:p14="http://schemas.microsoft.com/office/powerpoint/2010/main" val="29917777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Design Principles</a:t>
            </a:r>
            <a:endParaRPr lang="en-US" dirty="0"/>
          </a:p>
        </p:txBody>
      </p:sp>
      <p:sp>
        <p:nvSpPr>
          <p:cNvPr id="3" name="Content Placeholder 2"/>
          <p:cNvSpPr>
            <a:spLocks noGrp="1"/>
          </p:cNvSpPr>
          <p:nvPr>
            <p:ph idx="1"/>
          </p:nvPr>
        </p:nvSpPr>
        <p:spPr/>
        <p:txBody>
          <a:bodyPr/>
          <a:lstStyle/>
          <a:p>
            <a:r>
              <a:rPr lang="en-US" dirty="0" smtClean="0"/>
              <a:t>Abstraction</a:t>
            </a:r>
          </a:p>
          <a:p>
            <a:r>
              <a:rPr lang="en-US" dirty="0" smtClean="0"/>
              <a:t>Refinement</a:t>
            </a:r>
          </a:p>
          <a:p>
            <a:r>
              <a:rPr lang="en-US" dirty="0" smtClean="0"/>
              <a:t>Modularity</a:t>
            </a:r>
          </a:p>
          <a:p>
            <a:r>
              <a:rPr lang="en-US" dirty="0" smtClean="0"/>
              <a:t>Data Structures</a:t>
            </a:r>
          </a:p>
          <a:p>
            <a:r>
              <a:rPr lang="en-US" dirty="0" smtClean="0"/>
              <a:t>Information Hiding</a:t>
            </a:r>
            <a:endParaRPr lang="en-US" dirty="0"/>
          </a:p>
        </p:txBody>
      </p:sp>
    </p:spTree>
    <p:extLst>
      <p:ext uri="{BB962C8B-B14F-4D97-AF65-F5344CB8AC3E}">
        <p14:creationId xmlns:p14="http://schemas.microsoft.com/office/powerpoint/2010/main" val="3708088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Content Placeholder 2"/>
          <p:cNvSpPr>
            <a:spLocks noGrp="1"/>
          </p:cNvSpPr>
          <p:nvPr>
            <p:ph idx="1"/>
          </p:nvPr>
        </p:nvSpPr>
        <p:spPr/>
        <p:txBody>
          <a:bodyPr/>
          <a:lstStyle/>
          <a:p>
            <a:r>
              <a:rPr lang="en-US" dirty="0" smtClean="0"/>
              <a:t>Isolate the fundamentals of the code from details of the implementation.  </a:t>
            </a:r>
            <a:endParaRPr lang="en-US" dirty="0"/>
          </a:p>
          <a:p>
            <a:r>
              <a:rPr lang="en-US" dirty="0" smtClean="0"/>
              <a:t>Structured programming: abstracts complex problems into smaller pieces of code that can be handled easily</a:t>
            </a:r>
          </a:p>
          <a:p>
            <a:r>
              <a:rPr lang="en-US" dirty="0" smtClean="0"/>
              <a:t>Develop data types that are self-contained entities with which other parts of the code can interact without knowing how the entity is carrying out its “duties.”</a:t>
            </a:r>
            <a:endParaRPr lang="en-US" dirty="0"/>
          </a:p>
        </p:txBody>
      </p:sp>
    </p:spTree>
    <p:extLst>
      <p:ext uri="{BB962C8B-B14F-4D97-AF65-F5344CB8AC3E}">
        <p14:creationId xmlns:p14="http://schemas.microsoft.com/office/powerpoint/2010/main" val="23174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Refinement</a:t>
            </a:r>
            <a:endParaRPr lang="en-US" dirty="0"/>
          </a:p>
        </p:txBody>
      </p:sp>
      <p:sp>
        <p:nvSpPr>
          <p:cNvPr id="3" name="Content Placeholder 2"/>
          <p:cNvSpPr>
            <a:spLocks noGrp="1"/>
          </p:cNvSpPr>
          <p:nvPr>
            <p:ph idx="1"/>
          </p:nvPr>
        </p:nvSpPr>
        <p:spPr/>
        <p:txBody>
          <a:bodyPr/>
          <a:lstStyle/>
          <a:p>
            <a:r>
              <a:rPr lang="en-US" dirty="0" smtClean="0"/>
              <a:t>Going from abstraction to code is called </a:t>
            </a:r>
            <a:r>
              <a:rPr lang="en-US" i="1" dirty="0" smtClean="0"/>
              <a:t>refinement</a:t>
            </a:r>
            <a:r>
              <a:rPr lang="en-US" dirty="0" smtClean="0"/>
              <a:t>.</a:t>
            </a:r>
          </a:p>
          <a:p>
            <a:r>
              <a:rPr lang="en-US" dirty="0" smtClean="0"/>
              <a:t>Stepwise refinement: </a:t>
            </a:r>
          </a:p>
          <a:p>
            <a:pPr lvl="1"/>
            <a:r>
              <a:rPr lang="en-US" dirty="0" smtClean="0"/>
              <a:t>Write the top-level functionality leaving the procedures unimplemented.</a:t>
            </a:r>
          </a:p>
          <a:p>
            <a:pPr lvl="1"/>
            <a:r>
              <a:rPr lang="en-US" dirty="0" smtClean="0"/>
              <a:t>Write stubs for the procedures so that the top-level implementation can be tested.</a:t>
            </a:r>
          </a:p>
          <a:p>
            <a:pPr lvl="1"/>
            <a:r>
              <a:rPr lang="en-US" dirty="0" smtClean="0"/>
              <a:t>Implement next layer of complexity.</a:t>
            </a:r>
          </a:p>
          <a:p>
            <a:pPr lvl="1"/>
            <a:r>
              <a:rPr lang="en-US" dirty="0" smtClean="0"/>
              <a:t>Repeat until code is done.</a:t>
            </a:r>
            <a:endParaRPr lang="en-US" dirty="0"/>
          </a:p>
        </p:txBody>
      </p:sp>
    </p:spTree>
    <p:extLst>
      <p:ext uri="{BB962C8B-B14F-4D97-AF65-F5344CB8AC3E}">
        <p14:creationId xmlns:p14="http://schemas.microsoft.com/office/powerpoint/2010/main" val="29715140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Example</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solve_problem</a:t>
            </a:r>
            <a:r>
              <a:rPr lang="en-US" dirty="0" smtClean="0">
                <a:latin typeface="Courier New"/>
                <a:cs typeface="Courier New"/>
              </a:rPr>
              <a:t>(data):</a:t>
            </a:r>
          </a:p>
          <a:p>
            <a:pPr marL="0" indent="0">
              <a:buNone/>
            </a:pPr>
            <a:r>
              <a:rPr lang="en-US" dirty="0" smtClean="0">
                <a:latin typeface="Courier New"/>
                <a:cs typeface="Courier New"/>
              </a:rPr>
              <a:t>   return result</a:t>
            </a:r>
          </a:p>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get_input</a:t>
            </a:r>
            <a:r>
              <a:rPr lang="en-US" dirty="0" smtClean="0">
                <a:latin typeface="Courier New"/>
                <a:cs typeface="Courier New"/>
              </a:rPr>
              <a:t>(filename):</a:t>
            </a:r>
          </a:p>
          <a:p>
            <a:pPr marL="0" indent="0">
              <a:buNone/>
            </a:pPr>
            <a:r>
              <a:rPr lang="en-US" dirty="0" smtClean="0">
                <a:latin typeface="Courier New"/>
                <a:cs typeface="Courier New"/>
              </a:rPr>
              <a:t>   return data</a:t>
            </a:r>
          </a:p>
          <a:p>
            <a:pPr marL="0" indent="0">
              <a:buNone/>
            </a:pPr>
            <a:r>
              <a:rPr lang="en-US" dirty="0" err="1" smtClean="0">
                <a:latin typeface="Courier New"/>
                <a:cs typeface="Courier New"/>
              </a:rPr>
              <a:t>def</a:t>
            </a:r>
            <a:r>
              <a:rPr lang="en-US" dirty="0" smtClean="0">
                <a:latin typeface="Courier New"/>
                <a:cs typeface="Courier New"/>
              </a:rPr>
              <a:t> </a:t>
            </a:r>
            <a:r>
              <a:rPr lang="en-US" dirty="0" err="1" smtClean="0">
                <a:latin typeface="Courier New"/>
                <a:cs typeface="Courier New"/>
              </a:rPr>
              <a:t>print_output</a:t>
            </a:r>
            <a:r>
              <a:rPr lang="en-US" dirty="0" smtClean="0">
                <a:latin typeface="Courier New"/>
                <a:cs typeface="Courier New"/>
              </a:rPr>
              <a:t>(result):</a:t>
            </a:r>
          </a:p>
          <a:p>
            <a:pPr marL="0" indent="0">
              <a:buNone/>
            </a:pPr>
            <a:r>
              <a:rPr lang="en-US" dirty="0" smtClean="0">
                <a:latin typeface="Courier New"/>
                <a:cs typeface="Courier New"/>
              </a:rPr>
              <a:t>   pass</a:t>
            </a:r>
          </a:p>
          <a:p>
            <a:pPr marL="0" indent="0">
              <a:buNone/>
            </a:pPr>
            <a:r>
              <a:rPr lang="en-US" dirty="0" err="1" smtClean="0">
                <a:latin typeface="Courier New"/>
                <a:cs typeface="Courier New"/>
              </a:rPr>
              <a:t>def</a:t>
            </a:r>
            <a:r>
              <a:rPr lang="en-US" dirty="0" smtClean="0">
                <a:latin typeface="Courier New"/>
                <a:cs typeface="Courier New"/>
              </a:rPr>
              <a:t> main():</a:t>
            </a:r>
          </a:p>
          <a:p>
            <a:pPr marL="0" indent="0">
              <a:buNone/>
            </a:pPr>
            <a:r>
              <a:rPr lang="en-US" dirty="0" smtClean="0">
                <a:latin typeface="Courier New"/>
                <a:cs typeface="Courier New"/>
              </a:rPr>
              <a:t>   data=</a:t>
            </a:r>
            <a:r>
              <a:rPr lang="en-US" dirty="0" err="1" smtClean="0">
                <a:latin typeface="Courier New"/>
                <a:cs typeface="Courier New"/>
              </a:rPr>
              <a:t>get_input</a:t>
            </a:r>
            <a:r>
              <a:rPr lang="en-US" dirty="0" smtClean="0">
                <a:latin typeface="Courier New"/>
                <a:cs typeface="Courier New"/>
              </a:rPr>
              <a:t>(filename)</a:t>
            </a:r>
          </a:p>
          <a:p>
            <a:pPr marL="0" indent="0">
              <a:buNone/>
            </a:pPr>
            <a:r>
              <a:rPr lang="en-US" dirty="0" smtClean="0">
                <a:latin typeface="Courier New"/>
                <a:cs typeface="Courier New"/>
              </a:rPr>
              <a:t>   result=</a:t>
            </a:r>
            <a:r>
              <a:rPr lang="en-US" dirty="0" err="1" smtClean="0">
                <a:latin typeface="Courier New"/>
                <a:cs typeface="Courier New"/>
              </a:rPr>
              <a:t>solve_problem</a:t>
            </a:r>
            <a:r>
              <a:rPr lang="en-US" dirty="0" smtClean="0">
                <a:latin typeface="Courier New"/>
                <a:cs typeface="Courier New"/>
              </a:rPr>
              <a:t>(data)</a:t>
            </a:r>
          </a:p>
          <a:p>
            <a:pPr marL="0" indent="0">
              <a:buNone/>
            </a:pPr>
            <a:r>
              <a:rPr lang="en-US" dirty="0" smtClean="0">
                <a:latin typeface="Courier New"/>
                <a:cs typeface="Courier New"/>
              </a:rPr>
              <a:t>   </a:t>
            </a:r>
            <a:r>
              <a:rPr lang="en-US" dirty="0" err="1" smtClean="0">
                <a:latin typeface="Courier New"/>
                <a:cs typeface="Courier New"/>
              </a:rPr>
              <a:t>print_output</a:t>
            </a:r>
            <a:r>
              <a:rPr lang="en-US" dirty="0" smtClean="0">
                <a:latin typeface="Courier New"/>
                <a:cs typeface="Courier New"/>
              </a:rPr>
              <a:t>(result)</a:t>
            </a:r>
            <a:endParaRPr lang="en-US" dirty="0">
              <a:latin typeface="Courier New"/>
              <a:cs typeface="Courier New"/>
            </a:endParaRPr>
          </a:p>
        </p:txBody>
      </p:sp>
    </p:spTree>
    <p:extLst>
      <p:ext uri="{BB962C8B-B14F-4D97-AF65-F5344CB8AC3E}">
        <p14:creationId xmlns:p14="http://schemas.microsoft.com/office/powerpoint/2010/main" val="5074297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Modularity</a:t>
            </a:r>
            <a:endParaRPr lang="en-US" dirty="0"/>
          </a:p>
        </p:txBody>
      </p:sp>
      <p:sp>
        <p:nvSpPr>
          <p:cNvPr id="3" name="Content Placeholder 2"/>
          <p:cNvSpPr>
            <a:spLocks noGrp="1"/>
          </p:cNvSpPr>
          <p:nvPr>
            <p:ph idx="1"/>
          </p:nvPr>
        </p:nvSpPr>
        <p:spPr/>
        <p:txBody>
          <a:bodyPr/>
          <a:lstStyle/>
          <a:p>
            <a:r>
              <a:rPr lang="en-US" dirty="0" smtClean="0"/>
              <a:t>Separate the functionality of the program into well defined units of code.</a:t>
            </a:r>
          </a:p>
          <a:p>
            <a:r>
              <a:rPr lang="en-US" dirty="0" smtClean="0"/>
              <a:t>Called modules regardless of whether the language formally supports a “module” construct.</a:t>
            </a:r>
          </a:p>
          <a:p>
            <a:r>
              <a:rPr lang="en-US" dirty="0" smtClean="0"/>
              <a:t>Implement the principle of separation of concerns.</a:t>
            </a:r>
          </a:p>
          <a:p>
            <a:r>
              <a:rPr lang="en-US" dirty="0" smtClean="0"/>
              <a:t>Works with the well-known inability of humans to hold more than a few things in working memory at a time (rather than working against it).</a:t>
            </a:r>
            <a:endParaRPr lang="en-US" dirty="0"/>
          </a:p>
        </p:txBody>
      </p:sp>
    </p:spTree>
    <p:extLst>
      <p:ext uri="{BB962C8B-B14F-4D97-AF65-F5344CB8AC3E}">
        <p14:creationId xmlns:p14="http://schemas.microsoft.com/office/powerpoint/2010/main" val="779662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data structures must be carefully chosen.</a:t>
            </a:r>
          </a:p>
          <a:p>
            <a:r>
              <a:rPr lang="en-US" dirty="0" err="1" smtClean="0"/>
              <a:t>Algorithms+data</a:t>
            </a:r>
            <a:r>
              <a:rPr lang="en-US" dirty="0" smtClean="0"/>
              <a:t> structures=program</a:t>
            </a:r>
          </a:p>
          <a:p>
            <a:r>
              <a:rPr lang="en-US" dirty="0" smtClean="0"/>
              <a:t>Your choice of data structures may restrict your choice of algorithm and vice versa</a:t>
            </a:r>
          </a:p>
          <a:p>
            <a:r>
              <a:rPr lang="en-US" dirty="0" smtClean="0"/>
              <a:t>Examples from various languages:</a:t>
            </a:r>
          </a:p>
          <a:p>
            <a:pPr lvl="1"/>
            <a:r>
              <a:rPr lang="en-US" dirty="0" smtClean="0"/>
              <a:t>Arrays</a:t>
            </a:r>
          </a:p>
          <a:p>
            <a:pPr lvl="1"/>
            <a:r>
              <a:rPr lang="en-US" dirty="0" smtClean="0"/>
              <a:t>Records (like a tuple in Python or </a:t>
            </a:r>
            <a:r>
              <a:rPr lang="en-US" dirty="0" err="1" smtClean="0"/>
              <a:t>struct</a:t>
            </a:r>
            <a:r>
              <a:rPr lang="en-US" dirty="0" smtClean="0"/>
              <a:t>/type in C++/Fortran)</a:t>
            </a:r>
          </a:p>
          <a:p>
            <a:pPr lvl="1"/>
            <a:r>
              <a:rPr lang="en-US" dirty="0" smtClean="0"/>
              <a:t>Dictionaries/hash tables/associative arrays</a:t>
            </a:r>
          </a:p>
          <a:p>
            <a:pPr lvl="1"/>
            <a:r>
              <a:rPr lang="en-US" dirty="0" smtClean="0"/>
              <a:t>Sets</a:t>
            </a:r>
          </a:p>
          <a:p>
            <a:pPr lvl="1"/>
            <a:r>
              <a:rPr lang="en-US" dirty="0" smtClean="0"/>
              <a:t>Lists (linked or otherwise)</a:t>
            </a:r>
          </a:p>
          <a:p>
            <a:pPr lvl="1"/>
            <a:r>
              <a:rPr lang="en-US" dirty="0" smtClean="0"/>
              <a:t>Trees</a:t>
            </a:r>
          </a:p>
          <a:p>
            <a:pPr lvl="1"/>
            <a:r>
              <a:rPr lang="en-US" dirty="0" smtClean="0"/>
              <a:t>Objects</a:t>
            </a:r>
          </a:p>
          <a:p>
            <a:endParaRPr lang="en-US" dirty="0" smtClean="0"/>
          </a:p>
          <a:p>
            <a:endParaRPr lang="en-US" dirty="0"/>
          </a:p>
        </p:txBody>
      </p:sp>
    </p:spTree>
    <p:extLst>
      <p:ext uri="{BB962C8B-B14F-4D97-AF65-F5344CB8AC3E}">
        <p14:creationId xmlns:p14="http://schemas.microsoft.com/office/powerpoint/2010/main" val="2295447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Hiding</a:t>
            </a:r>
            <a:endParaRPr lang="en-US" dirty="0"/>
          </a:p>
        </p:txBody>
      </p:sp>
      <p:sp>
        <p:nvSpPr>
          <p:cNvPr id="3" name="Content Placeholder 2"/>
          <p:cNvSpPr>
            <a:spLocks noGrp="1"/>
          </p:cNvSpPr>
          <p:nvPr>
            <p:ph idx="1"/>
          </p:nvPr>
        </p:nvSpPr>
        <p:spPr/>
        <p:txBody>
          <a:bodyPr/>
          <a:lstStyle/>
          <a:p>
            <a:r>
              <a:rPr lang="en-US" dirty="0" smtClean="0"/>
              <a:t>Segregate the design decisions most likely to change away from the parts less likely to change</a:t>
            </a:r>
          </a:p>
          <a:p>
            <a:r>
              <a:rPr lang="en-US" dirty="0" smtClean="0"/>
              <a:t>“Expose” a stable interface (calling sequence, class definition, whatever)</a:t>
            </a:r>
          </a:p>
          <a:p>
            <a:r>
              <a:rPr lang="en-US" dirty="0" smtClean="0"/>
              <a:t>Encapsulation: some authors refer to information hiding as the principle and encapsulation as the practice.</a:t>
            </a:r>
          </a:p>
          <a:p>
            <a:pPr lvl="1"/>
            <a:r>
              <a:rPr lang="en-US" dirty="0" smtClean="0"/>
              <a:t>Doesn’t require “private” variables.  The point is to keep the interface separate from the implementation.</a:t>
            </a:r>
          </a:p>
          <a:p>
            <a:pPr lvl="1"/>
            <a:r>
              <a:rPr lang="en-US" dirty="0" smtClean="0"/>
              <a:t>Note that inheritance breaks encapsulation.  Thus some authorities argue for limiting inheritance.</a:t>
            </a:r>
          </a:p>
          <a:p>
            <a:endParaRPr lang="en-US" dirty="0"/>
          </a:p>
        </p:txBody>
      </p:sp>
    </p:spTree>
    <p:extLst>
      <p:ext uri="{BB962C8B-B14F-4D97-AF65-F5344CB8AC3E}">
        <p14:creationId xmlns:p14="http://schemas.microsoft.com/office/powerpoint/2010/main" val="3422336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Modular Design	</a:t>
            </a:r>
            <a:endParaRPr lang="en-US" dirty="0"/>
          </a:p>
        </p:txBody>
      </p:sp>
      <p:sp>
        <p:nvSpPr>
          <p:cNvPr id="3" name="Content Placeholder 2"/>
          <p:cNvSpPr>
            <a:spLocks noGrp="1"/>
          </p:cNvSpPr>
          <p:nvPr>
            <p:ph idx="1"/>
          </p:nvPr>
        </p:nvSpPr>
        <p:spPr/>
        <p:txBody>
          <a:bodyPr/>
          <a:lstStyle/>
          <a:p>
            <a:r>
              <a:rPr lang="en-US" dirty="0" smtClean="0"/>
              <a:t>The fundamental unit for this design paradigm is still a “module.”</a:t>
            </a:r>
          </a:p>
          <a:p>
            <a:r>
              <a:rPr lang="en-US" dirty="0" smtClean="0"/>
              <a:t>A module can be a class but doesn’t have to be.</a:t>
            </a:r>
          </a:p>
          <a:p>
            <a:r>
              <a:rPr lang="en-US" dirty="0" smtClean="0"/>
              <a:t>Modular/Object Oriented design focuses on maintainability (important even for research codes) and reusability.</a:t>
            </a:r>
          </a:p>
          <a:p>
            <a:r>
              <a:rPr lang="en-US" dirty="0" smtClean="0"/>
              <a:t>Standardized libraries may be regarded as a type of module (for compiled languages).</a:t>
            </a:r>
            <a:endParaRPr lang="en-US" dirty="0"/>
          </a:p>
        </p:txBody>
      </p:sp>
    </p:spTree>
    <p:extLst>
      <p:ext uri="{BB962C8B-B14F-4D97-AF65-F5344CB8AC3E}">
        <p14:creationId xmlns:p14="http://schemas.microsoft.com/office/powerpoint/2010/main" val="15453276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Cohesion</a:t>
            </a:r>
            <a:endParaRPr lang="en-US" dirty="0"/>
          </a:p>
        </p:txBody>
      </p:sp>
      <p:sp>
        <p:nvSpPr>
          <p:cNvPr id="3" name="Content Placeholder 2"/>
          <p:cNvSpPr>
            <a:spLocks noGrp="1"/>
          </p:cNvSpPr>
          <p:nvPr>
            <p:ph idx="1"/>
          </p:nvPr>
        </p:nvSpPr>
        <p:spPr/>
        <p:txBody>
          <a:bodyPr/>
          <a:lstStyle/>
          <a:p>
            <a:r>
              <a:rPr lang="en-US" dirty="0" smtClean="0"/>
              <a:t>We can distinguish levels of cohesion.  Best to worse with the top two tied according to some authors:</a:t>
            </a:r>
          </a:p>
          <a:p>
            <a:pPr lvl="1"/>
            <a:r>
              <a:rPr lang="en-US" dirty="0" smtClean="0"/>
              <a:t>Functional cohesion</a:t>
            </a:r>
          </a:p>
          <a:p>
            <a:pPr lvl="1"/>
            <a:r>
              <a:rPr lang="en-US" dirty="0" smtClean="0"/>
              <a:t>Information cohesion</a:t>
            </a:r>
          </a:p>
          <a:p>
            <a:pPr lvl="1"/>
            <a:r>
              <a:rPr lang="en-US" dirty="0" smtClean="0"/>
              <a:t>Communication cohesion</a:t>
            </a:r>
          </a:p>
          <a:p>
            <a:pPr lvl="1"/>
            <a:r>
              <a:rPr lang="en-US" dirty="0" smtClean="0"/>
              <a:t>Procedural cohesion</a:t>
            </a:r>
          </a:p>
          <a:p>
            <a:pPr lvl="1"/>
            <a:r>
              <a:rPr lang="en-US" dirty="0" smtClean="0"/>
              <a:t>Temporal cohesion</a:t>
            </a:r>
          </a:p>
          <a:p>
            <a:pPr lvl="1"/>
            <a:r>
              <a:rPr lang="en-US" dirty="0" smtClean="0"/>
              <a:t>Logical cohesion</a:t>
            </a:r>
          </a:p>
          <a:p>
            <a:pPr lvl="1"/>
            <a:r>
              <a:rPr lang="en-US" dirty="0" smtClean="0"/>
              <a:t>Coincidental cohesion</a:t>
            </a:r>
            <a:endParaRPr lang="en-US" dirty="0"/>
          </a:p>
        </p:txBody>
      </p:sp>
    </p:spTree>
    <p:extLst>
      <p:ext uri="{BB962C8B-B14F-4D97-AF65-F5344CB8AC3E}">
        <p14:creationId xmlns:p14="http://schemas.microsoft.com/office/powerpoint/2010/main" val="2800584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Make Code Self-Documenting</a:t>
            </a:r>
            <a:endParaRPr lang="en-US" dirty="0"/>
          </a:p>
        </p:txBody>
      </p:sp>
      <p:sp>
        <p:nvSpPr>
          <p:cNvPr id="3" name="Content Placeholder 2"/>
          <p:cNvSpPr>
            <a:spLocks noGrp="1"/>
          </p:cNvSpPr>
          <p:nvPr>
            <p:ph idx="1"/>
          </p:nvPr>
        </p:nvSpPr>
        <p:spPr/>
        <p:txBody>
          <a:bodyPr/>
          <a:lstStyle/>
          <a:p>
            <a:r>
              <a:rPr lang="en-US" dirty="0"/>
              <a:t>Choose good variable names.  It’s not necessary to make them extremely long, but they should be self-explanatory.  </a:t>
            </a:r>
          </a:p>
          <a:p>
            <a:r>
              <a:rPr lang="en-US" dirty="0"/>
              <a:t>Similarly, choose good function/subroutine/procedure names.  Don’t use e.g. “compute” as the name of your most important routine.  Compute what?  It must do </a:t>
            </a:r>
            <a:r>
              <a:rPr lang="en-US" i="1" dirty="0"/>
              <a:t>something</a:t>
            </a:r>
            <a:r>
              <a:rPr lang="en-US" dirty="0"/>
              <a:t> more specific.</a:t>
            </a:r>
          </a:p>
          <a:p>
            <a:r>
              <a:rPr lang="en-US" dirty="0"/>
              <a:t>Once again, INDENT PROPERLY</a:t>
            </a:r>
            <a:r>
              <a:rPr lang="en-US" dirty="0" smtClean="0"/>
              <a:t>!</a:t>
            </a:r>
            <a:endParaRPr lang="en-US" dirty="0"/>
          </a:p>
        </p:txBody>
      </p:sp>
    </p:spTree>
    <p:extLst>
      <p:ext uri="{BB962C8B-B14F-4D97-AF65-F5344CB8AC3E}">
        <p14:creationId xmlns:p14="http://schemas.microsoft.com/office/powerpoint/2010/main" val="28635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Coincidental Cohesion	</a:t>
            </a:r>
            <a:endParaRPr lang="en-US" dirty="0"/>
          </a:p>
        </p:txBody>
      </p:sp>
      <p:sp>
        <p:nvSpPr>
          <p:cNvPr id="3" name="Content Placeholder 2"/>
          <p:cNvSpPr>
            <a:spLocks noGrp="1"/>
          </p:cNvSpPr>
          <p:nvPr>
            <p:ph idx="1"/>
          </p:nvPr>
        </p:nvSpPr>
        <p:spPr/>
        <p:txBody>
          <a:bodyPr/>
          <a:lstStyle/>
          <a:p>
            <a:r>
              <a:rPr lang="en-US" dirty="0" smtClean="0"/>
              <a:t>Coincidental cohesion:</a:t>
            </a:r>
          </a:p>
          <a:p>
            <a:pPr lvl="1"/>
            <a:r>
              <a:rPr lang="en-US" dirty="0" smtClean="0"/>
              <a:t>Arbitrary functions crammed into one module for no particular reason.</a:t>
            </a:r>
          </a:p>
          <a:p>
            <a:pPr lvl="1"/>
            <a:r>
              <a:rPr lang="en-US" dirty="0" smtClean="0"/>
              <a:t>Makes modification particularly difficult.</a:t>
            </a:r>
          </a:p>
          <a:p>
            <a:pPr lvl="1"/>
            <a:r>
              <a:rPr lang="en-US" dirty="0" smtClean="0"/>
              <a:t>Example:</a:t>
            </a:r>
          </a:p>
          <a:p>
            <a:pPr marL="548640" lvl="2" indent="0">
              <a:buNone/>
            </a:pPr>
            <a:r>
              <a:rPr lang="en-US" dirty="0" smtClean="0"/>
              <a:t>Module </a:t>
            </a:r>
            <a:r>
              <a:rPr lang="en-US" dirty="0" err="1" smtClean="0"/>
              <a:t>wrapup</a:t>
            </a:r>
            <a:endParaRPr lang="en-US" dirty="0" smtClean="0"/>
          </a:p>
          <a:p>
            <a:pPr marL="822960" lvl="3" indent="0">
              <a:buNone/>
            </a:pPr>
            <a:r>
              <a:rPr lang="en-US" dirty="0" smtClean="0"/>
              <a:t>Display result</a:t>
            </a:r>
          </a:p>
          <a:p>
            <a:pPr marL="822960" lvl="3" indent="0">
              <a:buNone/>
            </a:pPr>
            <a:r>
              <a:rPr lang="en-US" dirty="0" smtClean="0"/>
              <a:t>Close files</a:t>
            </a:r>
          </a:p>
          <a:p>
            <a:pPr marL="822960" lvl="3" indent="0">
              <a:buNone/>
            </a:pPr>
            <a:r>
              <a:rPr lang="en-US" dirty="0" smtClean="0"/>
              <a:t>exit</a:t>
            </a:r>
          </a:p>
          <a:p>
            <a:endParaRPr lang="en-US" dirty="0" smtClean="0"/>
          </a:p>
        </p:txBody>
      </p:sp>
    </p:spTree>
    <p:extLst>
      <p:ext uri="{BB962C8B-B14F-4D97-AF65-F5344CB8AC3E}">
        <p14:creationId xmlns:p14="http://schemas.microsoft.com/office/powerpoint/2010/main" val="1362717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Cohesion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Logical cohesion is a series of related actions that are selected by the caller.</a:t>
            </a:r>
          </a:p>
          <a:p>
            <a:r>
              <a:rPr lang="en-US" dirty="0" smtClean="0"/>
              <a:t>Example:</a:t>
            </a:r>
          </a:p>
          <a:p>
            <a:pPr lvl="1"/>
            <a:r>
              <a:rPr lang="en-US" dirty="0" smtClean="0"/>
              <a:t>A module with all input and output routines</a:t>
            </a:r>
          </a:p>
          <a:p>
            <a:pPr lvl="1"/>
            <a:r>
              <a:rPr lang="en-US" dirty="0" smtClean="0"/>
              <a:t>A module of random-number functions</a:t>
            </a:r>
          </a:p>
          <a:p>
            <a:r>
              <a:rPr lang="en-US" dirty="0" smtClean="0"/>
              <a:t>May be OK for a true module, which can have a more general interface.  Generally not OK for a class which is supposed to have a very well defined interface.</a:t>
            </a:r>
          </a:p>
          <a:p>
            <a:r>
              <a:rPr lang="en-US" dirty="0" smtClean="0"/>
              <a:t>Drawback</a:t>
            </a:r>
          </a:p>
          <a:p>
            <a:pPr lvl="1"/>
            <a:r>
              <a:rPr lang="en-US" dirty="0" smtClean="0"/>
              <a:t>Interface may be confusing</a:t>
            </a:r>
          </a:p>
          <a:p>
            <a:pPr lvl="1"/>
            <a:r>
              <a:rPr lang="en-US" dirty="0" smtClean="0"/>
              <a:t>Watch out for different parts being entangled with one another.</a:t>
            </a:r>
          </a:p>
          <a:p>
            <a:endParaRPr lang="en-US" dirty="0"/>
          </a:p>
        </p:txBody>
      </p:sp>
    </p:spTree>
    <p:extLst>
      <p:ext uri="{BB962C8B-B14F-4D97-AF65-F5344CB8AC3E}">
        <p14:creationId xmlns:p14="http://schemas.microsoft.com/office/powerpoint/2010/main" val="3422812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Temporal Cohesion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Module contains actions that occur at a particular point in the code.  </a:t>
            </a:r>
          </a:p>
          <a:p>
            <a:r>
              <a:rPr lang="en-US" dirty="0" smtClean="0"/>
              <a:t>Example:</a:t>
            </a:r>
          </a:p>
          <a:p>
            <a:pPr lvl="1"/>
            <a:r>
              <a:rPr lang="en-US" dirty="0" smtClean="0"/>
              <a:t>Initialization module that opens several files and reads the data.</a:t>
            </a:r>
          </a:p>
          <a:p>
            <a:r>
              <a:rPr lang="en-US" dirty="0" smtClean="0"/>
              <a:t>Drawbacks:</a:t>
            </a:r>
          </a:p>
          <a:p>
            <a:pPr lvl="1"/>
            <a:r>
              <a:rPr lang="en-US" dirty="0" smtClean="0"/>
              <a:t>Changes can be more difficult.</a:t>
            </a:r>
          </a:p>
          <a:p>
            <a:pPr lvl="1"/>
            <a:r>
              <a:rPr lang="en-US" dirty="0" smtClean="0"/>
              <a:t>Example: I work with a forest model.  I reorganized it into several modules but I have one module that opens all the files and one that reads all the input data.  If I had a chance to do this over I think I’d isolate each file in a small module.  Adding a new file requires changing two modules, and also finding a particular bug was harder than it might have been.</a:t>
            </a:r>
          </a:p>
          <a:p>
            <a:endParaRPr lang="en-US" dirty="0" smtClean="0"/>
          </a:p>
          <a:p>
            <a:endParaRPr lang="en-US" dirty="0"/>
          </a:p>
        </p:txBody>
      </p:sp>
    </p:spTree>
    <p:extLst>
      <p:ext uri="{BB962C8B-B14F-4D97-AF65-F5344CB8AC3E}">
        <p14:creationId xmlns:p14="http://schemas.microsoft.com/office/powerpoint/2010/main" val="39901559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Procedural Cohesion</a:t>
            </a:r>
            <a:endParaRPr lang="en-US" dirty="0"/>
          </a:p>
        </p:txBody>
      </p:sp>
      <p:sp>
        <p:nvSpPr>
          <p:cNvPr id="3" name="Content Placeholder 2"/>
          <p:cNvSpPr>
            <a:spLocks noGrp="1"/>
          </p:cNvSpPr>
          <p:nvPr>
            <p:ph idx="1"/>
          </p:nvPr>
        </p:nvSpPr>
        <p:spPr/>
        <p:txBody>
          <a:bodyPr>
            <a:normAutofit lnSpcReduction="10000"/>
          </a:bodyPr>
          <a:lstStyle/>
          <a:p>
            <a:r>
              <a:rPr lang="en-US" dirty="0" smtClean="0"/>
              <a:t>The module contains a series of actions to be performed sequentially by the program.</a:t>
            </a:r>
          </a:p>
          <a:p>
            <a:r>
              <a:rPr lang="en-US" dirty="0" smtClean="0"/>
              <a:t>Drawbacks:</a:t>
            </a:r>
          </a:p>
          <a:p>
            <a:pPr lvl="1"/>
            <a:r>
              <a:rPr lang="en-US" dirty="0" smtClean="0"/>
              <a:t>Procedures are still generally only weakly related to each other.</a:t>
            </a:r>
          </a:p>
          <a:p>
            <a:r>
              <a:rPr lang="en-US" dirty="0" smtClean="0"/>
              <a:t>Example:</a:t>
            </a:r>
          </a:p>
          <a:p>
            <a:pPr lvl="1"/>
            <a:r>
              <a:rPr lang="en-US" dirty="0" smtClean="0"/>
              <a:t>Forest model: I have a module that steps through all the subprograms required to update the various stages of the simulation (update the climate, update the tree growth, update the canopy, update tree death, update tree sprouting).  These subprograms work on different data structures.</a:t>
            </a:r>
            <a:endParaRPr lang="en-US" dirty="0"/>
          </a:p>
        </p:txBody>
      </p:sp>
    </p:spTree>
    <p:extLst>
      <p:ext uri="{BB962C8B-B14F-4D97-AF65-F5344CB8AC3E}">
        <p14:creationId xmlns:p14="http://schemas.microsoft.com/office/powerpoint/2010/main" val="42179848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Communicational Cohesion</a:t>
            </a:r>
            <a:endParaRPr lang="en-US" dirty="0"/>
          </a:p>
        </p:txBody>
      </p:sp>
      <p:sp>
        <p:nvSpPr>
          <p:cNvPr id="3" name="Content Placeholder 2"/>
          <p:cNvSpPr>
            <a:spLocks noGrp="1"/>
          </p:cNvSpPr>
          <p:nvPr>
            <p:ph idx="1"/>
          </p:nvPr>
        </p:nvSpPr>
        <p:spPr/>
        <p:txBody>
          <a:bodyPr/>
          <a:lstStyle/>
          <a:p>
            <a:r>
              <a:rPr lang="en-US" dirty="0" smtClean="0"/>
              <a:t>The module performs a series of actions that are a sequence of steps to be performed but they are performed on the same data.</a:t>
            </a:r>
          </a:p>
          <a:p>
            <a:r>
              <a:rPr lang="en-US" dirty="0" smtClean="0"/>
              <a:t>Example:</a:t>
            </a:r>
          </a:p>
          <a:p>
            <a:pPr lvl="1"/>
            <a:r>
              <a:rPr lang="en-US" dirty="0" smtClean="0"/>
              <a:t>Calculate new values of a function then make a plot.</a:t>
            </a:r>
            <a:endParaRPr lang="en-US" dirty="0"/>
          </a:p>
        </p:txBody>
      </p:sp>
    </p:spTree>
    <p:extLst>
      <p:ext uri="{BB962C8B-B14F-4D97-AF65-F5344CB8AC3E}">
        <p14:creationId xmlns:p14="http://schemas.microsoft.com/office/powerpoint/2010/main" val="3903067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Informational Cohesion</a:t>
            </a:r>
            <a:endParaRPr lang="en-US" dirty="0"/>
          </a:p>
        </p:txBody>
      </p:sp>
      <p:sp>
        <p:nvSpPr>
          <p:cNvPr id="3" name="Content Placeholder 2"/>
          <p:cNvSpPr>
            <a:spLocks noGrp="1"/>
          </p:cNvSpPr>
          <p:nvPr>
            <p:ph idx="1"/>
          </p:nvPr>
        </p:nvSpPr>
        <p:spPr/>
        <p:txBody>
          <a:bodyPr/>
          <a:lstStyle/>
          <a:p>
            <a:r>
              <a:rPr lang="en-US" dirty="0" smtClean="0"/>
              <a:t>The module performs actions all on the same data and the actions are all related directly to the data.</a:t>
            </a:r>
          </a:p>
          <a:p>
            <a:r>
              <a:rPr lang="en-US" dirty="0" smtClean="0"/>
              <a:t>This is the cohesion of a class (but does not have to be a class per se).</a:t>
            </a:r>
          </a:p>
          <a:p>
            <a:r>
              <a:rPr lang="en-US" dirty="0" smtClean="0"/>
              <a:t>Example: </a:t>
            </a:r>
          </a:p>
          <a:p>
            <a:pPr lvl="1"/>
            <a:r>
              <a:rPr lang="en-US" dirty="0" smtClean="0"/>
              <a:t>The forest model has a type/class Tree which contains the attributes of the tree that are relevant to the module, and also contains precisely the subprograms implementing tree “behavior” (sprouting, growing, death).</a:t>
            </a:r>
            <a:endParaRPr lang="en-US" dirty="0"/>
          </a:p>
        </p:txBody>
      </p:sp>
    </p:spTree>
    <p:extLst>
      <p:ext uri="{BB962C8B-B14F-4D97-AF65-F5344CB8AC3E}">
        <p14:creationId xmlns:p14="http://schemas.microsoft.com/office/powerpoint/2010/main" val="1476933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Cohesion</a:t>
            </a:r>
            <a:endParaRPr lang="en-US" dirty="0"/>
          </a:p>
        </p:txBody>
      </p:sp>
      <p:sp>
        <p:nvSpPr>
          <p:cNvPr id="3" name="Content Placeholder 2"/>
          <p:cNvSpPr>
            <a:spLocks noGrp="1"/>
          </p:cNvSpPr>
          <p:nvPr>
            <p:ph idx="1"/>
          </p:nvPr>
        </p:nvSpPr>
        <p:spPr/>
        <p:txBody>
          <a:bodyPr/>
          <a:lstStyle/>
          <a:p>
            <a:r>
              <a:rPr lang="en-US" dirty="0" smtClean="0"/>
              <a:t>The module implements one and only one well defined functionality (not necessarily with a single “function” i.e. procedure).</a:t>
            </a:r>
          </a:p>
          <a:p>
            <a:r>
              <a:rPr lang="en-US" dirty="0" smtClean="0"/>
              <a:t>Example:</a:t>
            </a:r>
          </a:p>
          <a:p>
            <a:pPr lvl="1"/>
            <a:r>
              <a:rPr lang="en-US" dirty="0" smtClean="0"/>
              <a:t>In a molecular dynamics code, one might write a module that just computes an electron orbital energy.</a:t>
            </a:r>
          </a:p>
        </p:txBody>
      </p:sp>
    </p:spTree>
    <p:extLst>
      <p:ext uri="{BB962C8B-B14F-4D97-AF65-F5344CB8AC3E}">
        <p14:creationId xmlns:p14="http://schemas.microsoft.com/office/powerpoint/2010/main" val="4708180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Coupling</a:t>
            </a:r>
            <a:endParaRPr lang="en-US" dirty="0"/>
          </a:p>
        </p:txBody>
      </p:sp>
      <p:sp>
        <p:nvSpPr>
          <p:cNvPr id="3" name="Content Placeholder 2"/>
          <p:cNvSpPr>
            <a:spLocks noGrp="1"/>
          </p:cNvSpPr>
          <p:nvPr>
            <p:ph idx="1"/>
          </p:nvPr>
        </p:nvSpPr>
        <p:spPr/>
        <p:txBody>
          <a:bodyPr>
            <a:normAutofit lnSpcReduction="10000"/>
          </a:bodyPr>
          <a:lstStyle/>
          <a:p>
            <a:r>
              <a:rPr lang="en-US" dirty="0" smtClean="0"/>
              <a:t>Modules are coupled if they cannot be cleanly separated.</a:t>
            </a:r>
          </a:p>
          <a:p>
            <a:r>
              <a:rPr lang="en-US" dirty="0" smtClean="0"/>
              <a:t>Content coupling:</a:t>
            </a:r>
          </a:p>
          <a:p>
            <a:pPr lvl="1"/>
            <a:r>
              <a:rPr lang="en-US" dirty="0" smtClean="0"/>
              <a:t>Module A accesses local data of module B</a:t>
            </a:r>
          </a:p>
          <a:p>
            <a:r>
              <a:rPr lang="en-US" dirty="0" smtClean="0"/>
              <a:t>Common coupling:</a:t>
            </a:r>
          </a:p>
          <a:p>
            <a:pPr lvl="1"/>
            <a:r>
              <a:rPr lang="en-US" dirty="0" smtClean="0"/>
              <a:t>Modules access the same global data</a:t>
            </a:r>
          </a:p>
          <a:p>
            <a:pPr lvl="1"/>
            <a:r>
              <a:rPr lang="en-US" dirty="0" smtClean="0"/>
              <a:t>Definitely to be avoided.</a:t>
            </a:r>
          </a:p>
          <a:p>
            <a:pPr lvl="1"/>
            <a:r>
              <a:rPr lang="en-US" dirty="0" smtClean="0"/>
              <a:t>Ubiquitous in old codes, especially old Fortran codes with COMMON blocks, which were written when memory was scarce.  </a:t>
            </a:r>
            <a:endParaRPr lang="en-US" dirty="0"/>
          </a:p>
          <a:p>
            <a:pPr lvl="1"/>
            <a:r>
              <a:rPr lang="en-US" dirty="0" smtClean="0"/>
              <a:t>I have also seen it in C codes that all load the same huge global header file.</a:t>
            </a:r>
          </a:p>
          <a:p>
            <a:pPr lvl="1"/>
            <a:endParaRPr lang="en-US" dirty="0" smtClean="0"/>
          </a:p>
        </p:txBody>
      </p:sp>
    </p:spTree>
    <p:extLst>
      <p:ext uri="{BB962C8B-B14F-4D97-AF65-F5344CB8AC3E}">
        <p14:creationId xmlns:p14="http://schemas.microsoft.com/office/powerpoint/2010/main" val="1065458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Module Coupling</a:t>
            </a:r>
            <a:endParaRPr lang="en-US" dirty="0"/>
          </a:p>
        </p:txBody>
      </p:sp>
      <p:sp>
        <p:nvSpPr>
          <p:cNvPr id="3" name="Content Placeholder 2"/>
          <p:cNvSpPr>
            <a:spLocks noGrp="1"/>
          </p:cNvSpPr>
          <p:nvPr>
            <p:ph idx="1"/>
          </p:nvPr>
        </p:nvSpPr>
        <p:spPr/>
        <p:txBody>
          <a:bodyPr/>
          <a:lstStyle/>
          <a:p>
            <a:r>
              <a:rPr lang="en-US" dirty="0" smtClean="0"/>
              <a:t>Control Coupling:</a:t>
            </a:r>
          </a:p>
          <a:p>
            <a:pPr lvl="1"/>
            <a:r>
              <a:rPr lang="en-US" dirty="0" smtClean="0"/>
              <a:t>One module controls the logic of another.</a:t>
            </a:r>
          </a:p>
          <a:p>
            <a:pPr lvl="1"/>
            <a:r>
              <a:rPr lang="en-US" dirty="0" smtClean="0"/>
              <a:t>Example: module A (which could be a function) calls module B.  Module B passes back a flag meaning “I am unable to complete my job.”  That is data.  But if Module B tells A what action to take, that is control coupling.</a:t>
            </a:r>
          </a:p>
          <a:p>
            <a:r>
              <a:rPr lang="en-US" dirty="0" smtClean="0"/>
              <a:t>Stamp Coupling:</a:t>
            </a:r>
          </a:p>
          <a:p>
            <a:pPr lvl="1"/>
            <a:r>
              <a:rPr lang="en-US" dirty="0" smtClean="0"/>
              <a:t>An entire data structure/class instance is passed but only part of it is needed.</a:t>
            </a:r>
          </a:p>
          <a:p>
            <a:pPr lvl="1"/>
            <a:r>
              <a:rPr lang="en-US" dirty="0" smtClean="0"/>
              <a:t>Passing pointers results in stamp coupling.</a:t>
            </a:r>
          </a:p>
          <a:p>
            <a:pPr marL="0" indent="0">
              <a:buNone/>
            </a:pPr>
            <a:endParaRPr lang="en-US" dirty="0"/>
          </a:p>
        </p:txBody>
      </p:sp>
    </p:spTree>
    <p:extLst>
      <p:ext uri="{BB962C8B-B14F-4D97-AF65-F5344CB8AC3E}">
        <p14:creationId xmlns:p14="http://schemas.microsoft.com/office/powerpoint/2010/main" val="41812622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Coupling</a:t>
            </a:r>
            <a:endParaRPr lang="en-US" dirty="0"/>
          </a:p>
        </p:txBody>
      </p:sp>
      <p:sp>
        <p:nvSpPr>
          <p:cNvPr id="3" name="Content Placeholder 2"/>
          <p:cNvSpPr>
            <a:spLocks noGrp="1"/>
          </p:cNvSpPr>
          <p:nvPr>
            <p:ph idx="1"/>
          </p:nvPr>
        </p:nvSpPr>
        <p:spPr/>
        <p:txBody>
          <a:bodyPr/>
          <a:lstStyle/>
          <a:p>
            <a:r>
              <a:rPr lang="en-US" dirty="0" smtClean="0"/>
              <a:t>Modules have to interact or what’s the point?</a:t>
            </a:r>
          </a:p>
          <a:p>
            <a:r>
              <a:rPr lang="en-US" dirty="0" smtClean="0"/>
              <a:t>Data coupling is the most complete separation.</a:t>
            </a:r>
          </a:p>
          <a:p>
            <a:r>
              <a:rPr lang="en-US" dirty="0" smtClean="0"/>
              <a:t>Data coupling: </a:t>
            </a:r>
          </a:p>
          <a:p>
            <a:pPr lvl="1"/>
            <a:r>
              <a:rPr lang="en-US" dirty="0" smtClean="0"/>
              <a:t>Every argument passed from one module to another is either a simple argument or it is a data structure in which all elements are needed by the </a:t>
            </a:r>
            <a:r>
              <a:rPr lang="en-US" dirty="0" err="1" smtClean="0"/>
              <a:t>callee</a:t>
            </a:r>
            <a:r>
              <a:rPr lang="en-US" dirty="0" smtClean="0"/>
              <a:t>.</a:t>
            </a:r>
            <a:endParaRPr lang="en-US" dirty="0"/>
          </a:p>
        </p:txBody>
      </p:sp>
    </p:spTree>
    <p:extLst>
      <p:ext uri="{BB962C8B-B14F-4D97-AF65-F5344CB8AC3E}">
        <p14:creationId xmlns:p14="http://schemas.microsoft.com/office/powerpoint/2010/main" val="1982310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Names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Variable names should tend to be nouns or noun phrases except for Booleans/</a:t>
            </a:r>
            <a:r>
              <a:rPr lang="en-US" dirty="0" err="1" smtClean="0"/>
              <a:t>logicals</a:t>
            </a:r>
            <a:endParaRPr lang="en-US" dirty="0" smtClean="0"/>
          </a:p>
          <a:p>
            <a:r>
              <a:rPr lang="en-US" dirty="0" smtClean="0"/>
              <a:t>Boolean/logical variables should be more like adjectives or adjective phrases, e.g. </a:t>
            </a:r>
            <a:r>
              <a:rPr lang="en-US" dirty="0" smtClean="0">
                <a:latin typeface="Courier New"/>
                <a:cs typeface="Courier New"/>
              </a:rPr>
              <a:t>Full</a:t>
            </a:r>
            <a:r>
              <a:rPr lang="en-US" dirty="0" smtClean="0"/>
              <a:t> or </a:t>
            </a:r>
            <a:r>
              <a:rPr lang="en-US" dirty="0" err="1" smtClean="0">
                <a:latin typeface="Courier New"/>
                <a:cs typeface="Courier New"/>
              </a:rPr>
              <a:t>is_full</a:t>
            </a:r>
            <a:r>
              <a:rPr lang="en-US" dirty="0" smtClean="0">
                <a:latin typeface="Courier New"/>
                <a:cs typeface="Courier New"/>
              </a:rPr>
              <a:t> or </a:t>
            </a:r>
            <a:r>
              <a:rPr lang="en-US" dirty="0" err="1" smtClean="0">
                <a:latin typeface="Courier New"/>
                <a:cs typeface="Courier New"/>
              </a:rPr>
              <a:t>isFull</a:t>
            </a:r>
            <a:endParaRPr lang="en-US" dirty="0" smtClean="0">
              <a:latin typeface="Courier New"/>
              <a:cs typeface="Courier New"/>
            </a:endParaRPr>
          </a:p>
          <a:p>
            <a:r>
              <a:rPr lang="en-US" dirty="0" smtClean="0">
                <a:cs typeface="Courier New"/>
              </a:rPr>
              <a:t>If a function acts like a variable, its name should be a noun or noun phrase or (if Boolean) adjectival.  If it is more like a subroutine its name should be a verb or verb phrase.</a:t>
            </a:r>
          </a:p>
          <a:p>
            <a:r>
              <a:rPr lang="en-US" dirty="0" smtClean="0">
                <a:cs typeface="Courier New"/>
              </a:rPr>
              <a:t>Make variable names short, but not too short.</a:t>
            </a:r>
          </a:p>
          <a:p>
            <a:pPr lvl="1"/>
            <a:r>
              <a:rPr lang="en-US" dirty="0" err="1" smtClean="0">
                <a:latin typeface="Courier New"/>
                <a:cs typeface="Courier New"/>
              </a:rPr>
              <a:t>CheckIfCorrect</a:t>
            </a:r>
            <a:r>
              <a:rPr lang="en-US" dirty="0" smtClean="0">
                <a:cs typeface="Courier New"/>
              </a:rPr>
              <a:t> versus </a:t>
            </a:r>
            <a:r>
              <a:rPr lang="en-US" dirty="0" smtClean="0">
                <a:latin typeface="Courier New"/>
                <a:cs typeface="Courier New"/>
              </a:rPr>
              <a:t>Validate</a:t>
            </a:r>
          </a:p>
          <a:p>
            <a:r>
              <a:rPr lang="en-US" dirty="0" smtClean="0">
                <a:cs typeface="Courier New"/>
              </a:rPr>
              <a:t>Use underscores or capitalization to separate words in a variable name; don’t run words together</a:t>
            </a:r>
            <a:r>
              <a:rPr lang="en-US" dirty="0" smtClean="0">
                <a:latin typeface="Courier New"/>
                <a:cs typeface="Courier New"/>
              </a:rPr>
              <a:t>	</a:t>
            </a:r>
          </a:p>
          <a:p>
            <a:endParaRPr lang="en-US" dirty="0" smtClean="0">
              <a:latin typeface="Courier New"/>
              <a:cs typeface="Courier New"/>
            </a:endParaRPr>
          </a:p>
        </p:txBody>
      </p:sp>
    </p:spTree>
    <p:extLst>
      <p:ext uri="{BB962C8B-B14F-4D97-AF65-F5344CB8AC3E}">
        <p14:creationId xmlns:p14="http://schemas.microsoft.com/office/powerpoint/2010/main" val="2471839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Techniques</a:t>
            </a:r>
            <a:endParaRPr lang="en-US" dirty="0"/>
          </a:p>
        </p:txBody>
      </p:sp>
      <p:sp>
        <p:nvSpPr>
          <p:cNvPr id="3" name="Content Placeholder 2"/>
          <p:cNvSpPr>
            <a:spLocks noGrp="1"/>
          </p:cNvSpPr>
          <p:nvPr>
            <p:ph idx="1"/>
          </p:nvPr>
        </p:nvSpPr>
        <p:spPr/>
        <p:txBody>
          <a:bodyPr>
            <a:normAutofit lnSpcReduction="10000"/>
          </a:bodyPr>
          <a:lstStyle/>
          <a:p>
            <a:r>
              <a:rPr lang="en-US" dirty="0" smtClean="0"/>
              <a:t>We aim for modules with high cohesion and low coupling.</a:t>
            </a:r>
          </a:p>
          <a:p>
            <a:r>
              <a:rPr lang="en-US" dirty="0" smtClean="0"/>
              <a:t>Top down versus bottom up</a:t>
            </a:r>
          </a:p>
          <a:p>
            <a:r>
              <a:rPr lang="en-US" dirty="0" smtClean="0"/>
              <a:t>Top down:</a:t>
            </a:r>
          </a:p>
          <a:p>
            <a:pPr lvl="1"/>
            <a:r>
              <a:rPr lang="en-US" dirty="0" smtClean="0"/>
              <a:t>consider all high-level functionality first.</a:t>
            </a:r>
          </a:p>
          <a:p>
            <a:pPr lvl="1"/>
            <a:r>
              <a:rPr lang="en-US" dirty="0" smtClean="0"/>
              <a:t>emphasizes planning and a complete layout of the system</a:t>
            </a:r>
          </a:p>
          <a:p>
            <a:pPr lvl="1"/>
            <a:r>
              <a:rPr lang="en-US" dirty="0" smtClean="0"/>
              <a:t>stepwise refinement is a top-down approach.</a:t>
            </a:r>
          </a:p>
          <a:p>
            <a:r>
              <a:rPr lang="en-US" dirty="0" smtClean="0"/>
              <a:t>Bottom up: </a:t>
            </a:r>
          </a:p>
          <a:p>
            <a:pPr lvl="1"/>
            <a:r>
              <a:rPr lang="en-US" dirty="0" smtClean="0"/>
              <a:t>start with low-level functionality and integrate it later.</a:t>
            </a:r>
          </a:p>
          <a:p>
            <a:pPr lvl="1"/>
            <a:r>
              <a:rPr lang="en-US" dirty="0" smtClean="0"/>
              <a:t>emphasizes coding and early testing</a:t>
            </a:r>
          </a:p>
          <a:p>
            <a:pPr lvl="1"/>
            <a:endParaRPr lang="en-US" dirty="0" smtClean="0"/>
          </a:p>
        </p:txBody>
      </p:sp>
    </p:spTree>
    <p:extLst>
      <p:ext uri="{BB962C8B-B14F-4D97-AF65-F5344CB8AC3E}">
        <p14:creationId xmlns:p14="http://schemas.microsoft.com/office/powerpoint/2010/main" val="24819068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Design</a:t>
            </a:r>
            <a:endParaRPr lang="en-US" dirty="0"/>
          </a:p>
        </p:txBody>
      </p:sp>
      <p:sp>
        <p:nvSpPr>
          <p:cNvPr id="3" name="Content Placeholder 2"/>
          <p:cNvSpPr>
            <a:spLocks noGrp="1"/>
          </p:cNvSpPr>
          <p:nvPr>
            <p:ph idx="1"/>
          </p:nvPr>
        </p:nvSpPr>
        <p:spPr/>
        <p:txBody>
          <a:bodyPr/>
          <a:lstStyle/>
          <a:p>
            <a:r>
              <a:rPr lang="en-US" dirty="0"/>
              <a:t>The computer program can be regarded as a “transfer function” that converts input data into output </a:t>
            </a:r>
            <a:r>
              <a:rPr lang="en-US" dirty="0" smtClean="0"/>
              <a:t>data</a:t>
            </a:r>
          </a:p>
          <a:p>
            <a:r>
              <a:rPr lang="en-US" dirty="0" smtClean="0"/>
              <a:t>We track data through the steps required to perform this conversion.</a:t>
            </a:r>
          </a:p>
          <a:p>
            <a:r>
              <a:rPr lang="en-US" dirty="0" smtClean="0"/>
              <a:t>Works well with the stepwise refinement technique.</a:t>
            </a:r>
            <a:endParaRPr lang="en-US" dirty="0"/>
          </a:p>
        </p:txBody>
      </p:sp>
    </p:spTree>
    <p:extLst>
      <p:ext uri="{BB962C8B-B14F-4D97-AF65-F5344CB8AC3E}">
        <p14:creationId xmlns:p14="http://schemas.microsoft.com/office/powerpoint/2010/main" val="39459790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 Design</a:t>
            </a:r>
            <a:endParaRPr lang="en-US" dirty="0"/>
          </a:p>
        </p:txBody>
      </p:sp>
      <p:sp>
        <p:nvSpPr>
          <p:cNvPr id="3" name="Content Placeholder 2"/>
          <p:cNvSpPr>
            <a:spLocks noGrp="1"/>
          </p:cNvSpPr>
          <p:nvPr>
            <p:ph idx="1"/>
          </p:nvPr>
        </p:nvSpPr>
        <p:spPr/>
        <p:txBody>
          <a:bodyPr/>
          <a:lstStyle/>
          <a:p>
            <a:r>
              <a:rPr lang="en-US" dirty="0" smtClean="0"/>
              <a:t>Example: analyze bird sighting data.</a:t>
            </a:r>
          </a:p>
          <a:p>
            <a:r>
              <a:rPr lang="en-US" dirty="0" smtClean="0"/>
              <a:t>Steps:</a:t>
            </a:r>
          </a:p>
          <a:p>
            <a:pPr lvl="1"/>
            <a:r>
              <a:rPr lang="en-US" dirty="0" smtClean="0"/>
              <a:t>Read and validate file name</a:t>
            </a:r>
          </a:p>
          <a:p>
            <a:pPr lvl="2"/>
            <a:r>
              <a:rPr lang="en-US" dirty="0" smtClean="0"/>
              <a:t>Communication coupling, decouple into read file name and validate file name</a:t>
            </a:r>
          </a:p>
          <a:p>
            <a:pPr lvl="1"/>
            <a:r>
              <a:rPr lang="en-US" dirty="0" smtClean="0"/>
              <a:t>Read bird data</a:t>
            </a:r>
          </a:p>
          <a:p>
            <a:pPr lvl="1"/>
            <a:r>
              <a:rPr lang="en-US" dirty="0" smtClean="0"/>
              <a:t>Compute statistics</a:t>
            </a:r>
          </a:p>
          <a:p>
            <a:pPr lvl="2"/>
            <a:r>
              <a:rPr lang="en-US" dirty="0" smtClean="0"/>
              <a:t>Probable procedural coupling, decompose further</a:t>
            </a:r>
          </a:p>
          <a:p>
            <a:pPr lvl="1"/>
            <a:r>
              <a:rPr lang="en-US" dirty="0" smtClean="0"/>
              <a:t>Format statistics</a:t>
            </a:r>
          </a:p>
          <a:p>
            <a:pPr lvl="1"/>
            <a:r>
              <a:rPr lang="en-US" dirty="0" smtClean="0"/>
              <a:t>Display/store results</a:t>
            </a:r>
            <a:endParaRPr lang="en-US" dirty="0"/>
          </a:p>
        </p:txBody>
      </p:sp>
    </p:spTree>
    <p:extLst>
      <p:ext uri="{BB962C8B-B14F-4D97-AF65-F5344CB8AC3E}">
        <p14:creationId xmlns:p14="http://schemas.microsoft.com/office/powerpoint/2010/main" val="24572755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Oriented Design</a:t>
            </a:r>
            <a:endParaRPr lang="en-US" dirty="0"/>
          </a:p>
        </p:txBody>
      </p:sp>
      <p:sp>
        <p:nvSpPr>
          <p:cNvPr id="3" name="Content Placeholder 2"/>
          <p:cNvSpPr>
            <a:spLocks noGrp="1"/>
          </p:cNvSpPr>
          <p:nvPr>
            <p:ph idx="1"/>
          </p:nvPr>
        </p:nvSpPr>
        <p:spPr/>
        <p:txBody>
          <a:bodyPr/>
          <a:lstStyle/>
          <a:p>
            <a:r>
              <a:rPr lang="en-US" dirty="0" smtClean="0"/>
              <a:t>Shares features with data flow design</a:t>
            </a:r>
          </a:p>
          <a:p>
            <a:r>
              <a:rPr lang="en-US" dirty="0" smtClean="0"/>
              <a:t>Data flow design is top down.  OOD is mixed.</a:t>
            </a:r>
          </a:p>
          <a:p>
            <a:r>
              <a:rPr lang="en-US" dirty="0" smtClean="0"/>
              <a:t>Decide on classes (abstract data types) </a:t>
            </a:r>
            <a:r>
              <a:rPr lang="en-US" i="1" dirty="0" smtClean="0"/>
              <a:t>first</a:t>
            </a:r>
            <a:r>
              <a:rPr lang="en-US" dirty="0" smtClean="0"/>
              <a:t>.</a:t>
            </a:r>
          </a:p>
          <a:p>
            <a:pPr lvl="1"/>
            <a:r>
              <a:rPr lang="en-US" dirty="0" smtClean="0"/>
              <a:t>Usually based on “real-world modeling.”</a:t>
            </a:r>
          </a:p>
          <a:p>
            <a:r>
              <a:rPr lang="en-US" dirty="0" smtClean="0"/>
              <a:t>Determine the actions of the objects.</a:t>
            </a:r>
          </a:p>
          <a:p>
            <a:r>
              <a:rPr lang="en-US" dirty="0" smtClean="0"/>
              <a:t>Then do top-down analysis of flow as an interaction of “clients” of the objects.</a:t>
            </a:r>
          </a:p>
          <a:p>
            <a:r>
              <a:rPr lang="en-US" dirty="0" smtClean="0"/>
              <a:t>Hopefully these will meet in the middle in a detailed design.</a:t>
            </a:r>
          </a:p>
          <a:p>
            <a:endParaRPr lang="en-US" dirty="0"/>
          </a:p>
        </p:txBody>
      </p:sp>
    </p:spTree>
    <p:extLst>
      <p:ext uri="{BB962C8B-B14F-4D97-AF65-F5344CB8AC3E}">
        <p14:creationId xmlns:p14="http://schemas.microsoft.com/office/powerpoint/2010/main" val="757002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Source control</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5732731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Control</a:t>
            </a:r>
            <a:endParaRPr lang="en-US" dirty="0"/>
          </a:p>
        </p:txBody>
      </p:sp>
      <p:sp>
        <p:nvSpPr>
          <p:cNvPr id="3" name="Content Placeholder 2"/>
          <p:cNvSpPr>
            <a:spLocks noGrp="1"/>
          </p:cNvSpPr>
          <p:nvPr>
            <p:ph idx="1"/>
          </p:nvPr>
        </p:nvSpPr>
        <p:spPr/>
        <p:txBody>
          <a:bodyPr/>
          <a:lstStyle/>
          <a:p>
            <a:r>
              <a:rPr lang="en-US" dirty="0" smtClean="0"/>
              <a:t>Source code control systems</a:t>
            </a:r>
          </a:p>
          <a:p>
            <a:pPr lvl="1"/>
            <a:r>
              <a:rPr lang="en-US" dirty="0" smtClean="0"/>
              <a:t>Keep track of your changes</a:t>
            </a:r>
          </a:p>
          <a:p>
            <a:pPr lvl="1"/>
            <a:r>
              <a:rPr lang="en-US" dirty="0" smtClean="0"/>
              <a:t>Automate recovery and “backing out” changes</a:t>
            </a:r>
          </a:p>
          <a:p>
            <a:pPr lvl="1"/>
            <a:r>
              <a:rPr lang="en-US" dirty="0" smtClean="0"/>
              <a:t>Manage software changes from multiple programmers</a:t>
            </a:r>
          </a:p>
          <a:p>
            <a:pPr lvl="1"/>
            <a:r>
              <a:rPr lang="en-US" dirty="0" smtClean="0"/>
              <a:t>Permit “branching” or other experimental changes</a:t>
            </a:r>
          </a:p>
          <a:p>
            <a:r>
              <a:rPr lang="en-US" dirty="0" smtClean="0"/>
              <a:t>Popular systems</a:t>
            </a:r>
          </a:p>
          <a:p>
            <a:pPr lvl="1"/>
            <a:r>
              <a:rPr lang="en-US" dirty="0" smtClean="0"/>
              <a:t>Subversion</a:t>
            </a:r>
          </a:p>
          <a:p>
            <a:pPr lvl="1"/>
            <a:r>
              <a:rPr lang="en-US" dirty="0" err="1" smtClean="0"/>
              <a:t>Git</a:t>
            </a:r>
            <a:endParaRPr lang="en-US" dirty="0" smtClean="0"/>
          </a:p>
          <a:p>
            <a:pPr lvl="1"/>
            <a:r>
              <a:rPr lang="en-US" dirty="0" smtClean="0"/>
              <a:t>Mercurial</a:t>
            </a:r>
          </a:p>
          <a:p>
            <a:pPr lvl="1"/>
            <a:r>
              <a:rPr lang="en-US" dirty="0" smtClean="0"/>
              <a:t>Several others</a:t>
            </a:r>
            <a:endParaRPr lang="en-US" dirty="0"/>
          </a:p>
        </p:txBody>
      </p:sp>
    </p:spTree>
    <p:extLst>
      <p:ext uri="{BB962C8B-B14F-4D97-AF65-F5344CB8AC3E}">
        <p14:creationId xmlns:p14="http://schemas.microsoft.com/office/powerpoint/2010/main" val="1390225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Starting </a:t>
            </a:r>
            <a:r>
              <a:rPr lang="en-US" dirty="0" err="1" smtClean="0"/>
              <a:t>SourceTree</a:t>
            </a:r>
            <a:r>
              <a:rPr lang="en-US" dirty="0" smtClean="0"/>
              <a:t> (After Free Registration)</a:t>
            </a:r>
            <a:endParaRPr lang="en-US" dirty="0"/>
          </a:p>
        </p:txBody>
      </p:sp>
      <p:pic>
        <p:nvPicPr>
          <p:cNvPr id="5" name="Content Placeholder 4" descr="Screen Shot 2014-05-20 at 4.16.00 PM.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4611" y="1600200"/>
            <a:ext cx="7714778" cy="4876800"/>
          </a:xfrm>
        </p:spPr>
      </p:pic>
    </p:spTree>
    <p:extLst>
      <p:ext uri="{BB962C8B-B14F-4D97-AF65-F5344CB8AC3E}">
        <p14:creationId xmlns:p14="http://schemas.microsoft.com/office/powerpoint/2010/main" val="8932267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Repository</a:t>
            </a:r>
            <a:endParaRPr lang="en-US" dirty="0"/>
          </a:p>
        </p:txBody>
      </p:sp>
      <p:pic>
        <p:nvPicPr>
          <p:cNvPr id="4" name="Content Placeholder 3" descr="Screen Shot 2014-05-20 at 4.18.36 PM.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5041" y="1600200"/>
            <a:ext cx="7813918" cy="4876800"/>
          </a:xfrm>
        </p:spPr>
      </p:pic>
    </p:spTree>
    <p:extLst>
      <p:ext uri="{BB962C8B-B14F-4D97-AF65-F5344CB8AC3E}">
        <p14:creationId xmlns:p14="http://schemas.microsoft.com/office/powerpoint/2010/main" val="15520342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Files to Add</a:t>
            </a:r>
            <a:endParaRPr lang="en-US" dirty="0"/>
          </a:p>
        </p:txBody>
      </p:sp>
      <p:pic>
        <p:nvPicPr>
          <p:cNvPr id="4" name="Content Placeholder 3" descr="Screen Shot 2014-05-20 at 4.19.22 PM.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9146" y="1600200"/>
            <a:ext cx="7585707" cy="4876800"/>
          </a:xfrm>
        </p:spPr>
      </p:pic>
    </p:spTree>
    <p:extLst>
      <p:ext uri="{BB962C8B-B14F-4D97-AF65-F5344CB8AC3E}">
        <p14:creationId xmlns:p14="http://schemas.microsoft.com/office/powerpoint/2010/main" val="17028935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Commit</a:t>
            </a:r>
            <a:endParaRPr lang="en-US" dirty="0"/>
          </a:p>
        </p:txBody>
      </p:sp>
      <p:pic>
        <p:nvPicPr>
          <p:cNvPr id="4" name="Content Placeholder 3" descr="Screen Shot 2014-05-20 at 4.20.02 PM.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94416" y="1600200"/>
            <a:ext cx="7755168" cy="4876800"/>
          </a:xfrm>
        </p:spPr>
      </p:pic>
    </p:spTree>
    <p:extLst>
      <p:ext uri="{BB962C8B-B14F-4D97-AF65-F5344CB8AC3E}">
        <p14:creationId xmlns:p14="http://schemas.microsoft.com/office/powerpoint/2010/main" val="1017062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Specific Guidelines</a:t>
            </a:r>
            <a:endParaRPr lang="en-US" dirty="0"/>
          </a:p>
        </p:txBody>
      </p:sp>
      <p:sp>
        <p:nvSpPr>
          <p:cNvPr id="3" name="Content Placeholder 2"/>
          <p:cNvSpPr>
            <a:spLocks noGrp="1"/>
          </p:cNvSpPr>
          <p:nvPr>
            <p:ph idx="1"/>
          </p:nvPr>
        </p:nvSpPr>
        <p:spPr/>
        <p:txBody>
          <a:bodyPr>
            <a:normAutofit fontScale="85000" lnSpcReduction="20000"/>
          </a:bodyPr>
          <a:lstStyle/>
          <a:p>
            <a:r>
              <a:rPr lang="en-US" dirty="0"/>
              <a:t>Routine variables such as array or loop indices should be short (</a:t>
            </a:r>
            <a:r>
              <a:rPr lang="en-US" dirty="0" err="1"/>
              <a:t>i,j,k</a:t>
            </a:r>
            <a:r>
              <a:rPr lang="en-US" dirty="0"/>
              <a:t> and so forth) and may be reused.  Less commonly used variables, or variables corresponding to mathematical quantities, should have a longer, descriptive name.  Use normal English ordering, e.g. </a:t>
            </a:r>
            <a:r>
              <a:rPr lang="en-US" i="1" dirty="0" err="1"/>
              <a:t>SetName</a:t>
            </a:r>
            <a:r>
              <a:rPr lang="en-US" dirty="0"/>
              <a:t> rather than </a:t>
            </a:r>
            <a:r>
              <a:rPr lang="en-US" i="1" dirty="0" err="1"/>
              <a:t>NameSet</a:t>
            </a:r>
            <a:r>
              <a:rPr lang="en-US" dirty="0"/>
              <a:t>. </a:t>
            </a:r>
          </a:p>
          <a:p>
            <a:r>
              <a:rPr lang="en-US" dirty="0"/>
              <a:t>Use spaces to show the layout.  Align horizontally and vertically.</a:t>
            </a:r>
          </a:p>
          <a:p>
            <a:r>
              <a:rPr lang="en-US" dirty="0" smtClean="0"/>
              <a:t>Use blank lines to separate logically distinct sections of code, but do not overuse blank lines.</a:t>
            </a:r>
          </a:p>
          <a:p>
            <a:r>
              <a:rPr lang="en-US" dirty="0" smtClean="0"/>
              <a:t>http</a:t>
            </a:r>
            <a:r>
              <a:rPr lang="en-US" dirty="0"/>
              <a:t>://</a:t>
            </a:r>
            <a:r>
              <a:rPr lang="en-US" dirty="0" err="1"/>
              <a:t>www.eng.utoledo.edu</a:t>
            </a:r>
            <a:r>
              <a:rPr lang="en-US" dirty="0"/>
              <a:t>/</a:t>
            </a:r>
            <a:r>
              <a:rPr lang="en-US" dirty="0" err="1"/>
              <a:t>eecs</a:t>
            </a:r>
            <a:r>
              <a:rPr lang="en-US" dirty="0"/>
              <a:t>/</a:t>
            </a:r>
            <a:r>
              <a:rPr lang="en-US" dirty="0" err="1"/>
              <a:t>faculty_web</a:t>
            </a:r>
            <a:r>
              <a:rPr lang="en-US" dirty="0"/>
              <a:t>/</a:t>
            </a:r>
            <a:r>
              <a:rPr lang="en-US" dirty="0" err="1"/>
              <a:t>hledgard</a:t>
            </a:r>
            <a:r>
              <a:rPr lang="en-US" dirty="0"/>
              <a:t>/</a:t>
            </a:r>
            <a:r>
              <a:rPr lang="en-US" dirty="0" err="1"/>
              <a:t>softe</a:t>
            </a:r>
            <a:r>
              <a:rPr lang="en-US" dirty="0"/>
              <a:t>/upload/</a:t>
            </a:r>
            <a:r>
              <a:rPr lang="en-US" dirty="0" err="1"/>
              <a:t>index.php</a:t>
            </a:r>
            <a:r>
              <a:rPr lang="en-US" dirty="0" smtClean="0"/>
              <a:t>?</a:t>
            </a:r>
            <a:endParaRPr lang="en-US" dirty="0"/>
          </a:p>
          <a:p>
            <a:pPr lvl="1"/>
            <a:r>
              <a:rPr lang="en-US" dirty="0"/>
              <a:t>File is Professional Guidelines-</a:t>
            </a:r>
            <a:r>
              <a:rPr lang="en-US" dirty="0" smtClean="0"/>
              <a:t>2011.doc</a:t>
            </a:r>
            <a:endParaRPr lang="en-US" dirty="0"/>
          </a:p>
          <a:p>
            <a:pPr lvl="1"/>
            <a:r>
              <a:rPr lang="en-US" dirty="0"/>
              <a:t>Examples and a few of the guidelines are specific to C++, but most of the advice is of general applicability.</a:t>
            </a:r>
          </a:p>
        </p:txBody>
      </p:sp>
    </p:spTree>
    <p:extLst>
      <p:ext uri="{BB962C8B-B14F-4D97-AF65-F5344CB8AC3E}">
        <p14:creationId xmlns:p14="http://schemas.microsoft.com/office/powerpoint/2010/main" val="118729115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Finalizing the Repository</a:t>
            </a:r>
            <a:endParaRPr lang="en-US" dirty="0"/>
          </a:p>
        </p:txBody>
      </p:sp>
      <p:pic>
        <p:nvPicPr>
          <p:cNvPr id="4" name="Content Placeholder 3" descr="Screen Shot 2014-05-20 at 4.21.15 PM.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08763" y="1600200"/>
            <a:ext cx="7726473" cy="4876800"/>
          </a:xfrm>
        </p:spPr>
      </p:pic>
    </p:spTree>
    <p:extLst>
      <p:ext uri="{BB962C8B-B14F-4D97-AF65-F5344CB8AC3E}">
        <p14:creationId xmlns:p14="http://schemas.microsoft.com/office/powerpoint/2010/main" val="1944889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and File Display</a:t>
            </a:r>
            <a:endParaRPr lang="en-US" dirty="0"/>
          </a:p>
        </p:txBody>
      </p:sp>
      <p:pic>
        <p:nvPicPr>
          <p:cNvPr id="4" name="Content Placeholder 3" descr="Screen Shot 2014-05-20 at 4.23.07 PM.pn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3987" y="1600200"/>
            <a:ext cx="7356025" cy="4876800"/>
          </a:xfrm>
        </p:spPr>
      </p:pic>
    </p:spTree>
    <p:extLst>
      <p:ext uri="{BB962C8B-B14F-4D97-AF65-F5344CB8AC3E}">
        <p14:creationId xmlns:p14="http://schemas.microsoft.com/office/powerpoint/2010/main" val="9060421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and Committing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only want to add the source file .</a:t>
            </a:r>
            <a:r>
              <a:rPr lang="en-US" dirty="0" err="1" smtClean="0"/>
              <a:t>py</a:t>
            </a:r>
            <a:r>
              <a:rPr lang="en-US" dirty="0" smtClean="0"/>
              <a:t> to be tracked.</a:t>
            </a:r>
          </a:p>
          <a:p>
            <a:r>
              <a:rPr lang="en-US" dirty="0" smtClean="0"/>
              <a:t>Don’t track .</a:t>
            </a:r>
            <a:r>
              <a:rPr lang="en-US" dirty="0" err="1" smtClean="0"/>
              <a:t>pyc</a:t>
            </a:r>
            <a:r>
              <a:rPr lang="en-US" dirty="0" smtClean="0"/>
              <a:t> (Python bytecode).</a:t>
            </a:r>
          </a:p>
          <a:p>
            <a:r>
              <a:rPr lang="en-US" dirty="0" smtClean="0"/>
              <a:t>Don't track .o or .</a:t>
            </a:r>
            <a:r>
              <a:rPr lang="en-US" dirty="0" err="1" smtClean="0"/>
              <a:t>obj</a:t>
            </a:r>
            <a:r>
              <a:rPr lang="en-US" dirty="0" smtClean="0"/>
              <a:t> (compiled-language object files) or binaries.</a:t>
            </a:r>
          </a:p>
          <a:p>
            <a:r>
              <a:rPr lang="en-US" dirty="0" smtClean="0"/>
              <a:t>When you create a new source file you will add it in the same way.</a:t>
            </a:r>
          </a:p>
          <a:p>
            <a:r>
              <a:rPr lang="en-US" dirty="0" smtClean="0"/>
              <a:t>When we make a change, we </a:t>
            </a:r>
            <a:r>
              <a:rPr lang="en-US" i="1" dirty="0" smtClean="0"/>
              <a:t>commit</a:t>
            </a:r>
            <a:r>
              <a:rPr lang="en-US" dirty="0" smtClean="0"/>
              <a:t> the new version to the repository.</a:t>
            </a:r>
          </a:p>
          <a:p>
            <a:r>
              <a:rPr lang="en-US" dirty="0" smtClean="0"/>
              <a:t>The file must be committed in order to complete the addition to the repository.</a:t>
            </a:r>
          </a:p>
          <a:p>
            <a:r>
              <a:rPr lang="en-US" dirty="0" smtClean="0"/>
              <a:t>If you use </a:t>
            </a:r>
            <a:r>
              <a:rPr lang="en-US" dirty="0" err="1" smtClean="0"/>
              <a:t>BitBucket</a:t>
            </a:r>
            <a:r>
              <a:rPr lang="en-US" dirty="0" smtClean="0"/>
              <a:t> or </a:t>
            </a:r>
            <a:r>
              <a:rPr lang="en-US" dirty="0" err="1" smtClean="0"/>
              <a:t>GitHub</a:t>
            </a:r>
            <a:r>
              <a:rPr lang="en-US" dirty="0" smtClean="0"/>
              <a:t> you then </a:t>
            </a:r>
            <a:r>
              <a:rPr lang="en-US" i="1" dirty="0" smtClean="0"/>
              <a:t>push</a:t>
            </a:r>
            <a:r>
              <a:rPr lang="en-US" dirty="0" smtClean="0"/>
              <a:t> to the remote repository.</a:t>
            </a:r>
          </a:p>
          <a:p>
            <a:endParaRPr lang="en-US" dirty="0"/>
          </a:p>
        </p:txBody>
      </p:sp>
    </p:spTree>
    <p:extLst>
      <p:ext uri="{BB962C8B-B14F-4D97-AF65-F5344CB8AC3E}">
        <p14:creationId xmlns:p14="http://schemas.microsoft.com/office/powerpoint/2010/main" val="444288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Checking Out</a:t>
            </a:r>
            <a:endParaRPr lang="en-US" dirty="0"/>
          </a:p>
        </p:txBody>
      </p:sp>
      <p:sp>
        <p:nvSpPr>
          <p:cNvPr id="3" name="Content Placeholder 2"/>
          <p:cNvSpPr>
            <a:spLocks noGrp="1"/>
          </p:cNvSpPr>
          <p:nvPr>
            <p:ph idx="1"/>
          </p:nvPr>
        </p:nvSpPr>
        <p:spPr/>
        <p:txBody>
          <a:bodyPr/>
          <a:lstStyle/>
          <a:p>
            <a:r>
              <a:rPr lang="en-US" dirty="0" smtClean="0"/>
              <a:t>If you want to download from a remote </a:t>
            </a:r>
            <a:r>
              <a:rPr lang="en-US" dirty="0" err="1" smtClean="0"/>
              <a:t>Git</a:t>
            </a:r>
            <a:r>
              <a:rPr lang="en-US" dirty="0" smtClean="0"/>
              <a:t> repository use </a:t>
            </a:r>
            <a:r>
              <a:rPr lang="en-US" dirty="0" err="1" smtClean="0"/>
              <a:t>git</a:t>
            </a:r>
            <a:r>
              <a:rPr lang="en-US" dirty="0" smtClean="0"/>
              <a:t> pull</a:t>
            </a:r>
          </a:p>
          <a:p>
            <a:r>
              <a:rPr lang="en-US" dirty="0" smtClean="0"/>
              <a:t>To start fresh from a repository use </a:t>
            </a:r>
            <a:r>
              <a:rPr lang="en-US" dirty="0" err="1" smtClean="0"/>
              <a:t>git</a:t>
            </a:r>
            <a:r>
              <a:rPr lang="en-US" dirty="0" smtClean="0"/>
              <a:t> clone</a:t>
            </a:r>
          </a:p>
          <a:p>
            <a:r>
              <a:rPr lang="en-US" dirty="0" smtClean="0"/>
              <a:t>Local repositories do not generally require checkouts in </a:t>
            </a:r>
            <a:r>
              <a:rPr lang="en-US" dirty="0" err="1" smtClean="0"/>
              <a:t>Git</a:t>
            </a:r>
            <a:r>
              <a:rPr lang="en-US" dirty="0" smtClean="0"/>
              <a:t> (since they are local).</a:t>
            </a:r>
            <a:endParaRPr lang="en-US" dirty="0"/>
          </a:p>
        </p:txBody>
      </p:sp>
    </p:spTree>
    <p:extLst>
      <p:ext uri="{BB962C8B-B14F-4D97-AF65-F5344CB8AC3E}">
        <p14:creationId xmlns:p14="http://schemas.microsoft.com/office/powerpoint/2010/main" val="213425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Branching</a:t>
            </a:r>
            <a:endParaRPr lang="en-US" dirty="0"/>
          </a:p>
        </p:txBody>
      </p:sp>
      <p:sp>
        <p:nvSpPr>
          <p:cNvPr id="3" name="Content Placeholder 2"/>
          <p:cNvSpPr>
            <a:spLocks noGrp="1"/>
          </p:cNvSpPr>
          <p:nvPr>
            <p:ph idx="1"/>
          </p:nvPr>
        </p:nvSpPr>
        <p:spPr/>
        <p:txBody>
          <a:bodyPr/>
          <a:lstStyle/>
          <a:p>
            <a:r>
              <a:rPr lang="en-US" dirty="0" err="1" smtClean="0"/>
              <a:t>Git</a:t>
            </a:r>
            <a:r>
              <a:rPr lang="en-US" dirty="0" smtClean="0"/>
              <a:t> can </a:t>
            </a:r>
            <a:r>
              <a:rPr lang="en-US" i="1" dirty="0" smtClean="0"/>
              <a:t>branch</a:t>
            </a:r>
            <a:r>
              <a:rPr lang="en-US" dirty="0" smtClean="0"/>
              <a:t> source trees</a:t>
            </a:r>
          </a:p>
          <a:p>
            <a:r>
              <a:rPr lang="en-US" dirty="0" smtClean="0"/>
              <a:t>You can create a branch for your own personal work.</a:t>
            </a:r>
          </a:p>
          <a:p>
            <a:pPr lvl="1"/>
            <a:r>
              <a:rPr lang="en-US" dirty="0" smtClean="0"/>
              <a:t>Example: You clone the forest model to add bark beetles for your dissertation work.</a:t>
            </a:r>
          </a:p>
          <a:p>
            <a:pPr lvl="1"/>
            <a:r>
              <a:rPr lang="en-US" dirty="0" smtClean="0"/>
              <a:t>This may or may not be something that will be rolled back into the main model source.</a:t>
            </a:r>
            <a:endParaRPr lang="en-US" dirty="0"/>
          </a:p>
        </p:txBody>
      </p:sp>
    </p:spTree>
    <p:extLst>
      <p:ext uri="{BB962C8B-B14F-4D97-AF65-F5344CB8AC3E}">
        <p14:creationId xmlns:p14="http://schemas.microsoft.com/office/powerpoint/2010/main" val="762623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Branch in </a:t>
            </a:r>
            <a:r>
              <a:rPr lang="en-US" dirty="0" err="1" smtClean="0"/>
              <a:t>SourceTree</a:t>
            </a:r>
            <a:endParaRPr lang="en-US" dirty="0"/>
          </a:p>
        </p:txBody>
      </p:sp>
      <p:pic>
        <p:nvPicPr>
          <p:cNvPr id="3" name="Picture 2"/>
          <p:cNvPicPr>
            <a:picLocks noChangeAspect="1"/>
          </p:cNvPicPr>
          <p:nvPr/>
        </p:nvPicPr>
        <p:blipFill>
          <a:blip r:embed="rId2"/>
          <a:stretch>
            <a:fillRect/>
          </a:stretch>
        </p:blipFill>
        <p:spPr>
          <a:xfrm>
            <a:off x="698486" y="1546412"/>
            <a:ext cx="7747028" cy="5109882"/>
          </a:xfrm>
          <a:prstGeom prst="rect">
            <a:avLst/>
          </a:prstGeom>
        </p:spPr>
      </p:pic>
    </p:spTree>
    <p:extLst>
      <p:ext uri="{BB962C8B-B14F-4D97-AF65-F5344CB8AC3E}">
        <p14:creationId xmlns:p14="http://schemas.microsoft.com/office/powerpoint/2010/main" val="18572885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Merging</a:t>
            </a:r>
            <a:endParaRPr lang="en-US" dirty="0"/>
          </a:p>
        </p:txBody>
      </p:sp>
      <p:sp>
        <p:nvSpPr>
          <p:cNvPr id="3" name="Content Placeholder 2"/>
          <p:cNvSpPr>
            <a:spLocks noGrp="1"/>
          </p:cNvSpPr>
          <p:nvPr>
            <p:ph idx="1"/>
          </p:nvPr>
        </p:nvSpPr>
        <p:spPr/>
        <p:txBody>
          <a:bodyPr/>
          <a:lstStyle/>
          <a:p>
            <a:r>
              <a:rPr lang="en-US" dirty="0" smtClean="0"/>
              <a:t>If multiple people work on a code their changes will have to be </a:t>
            </a:r>
            <a:r>
              <a:rPr lang="en-US" i="1" dirty="0" smtClean="0"/>
              <a:t>merged</a:t>
            </a:r>
            <a:r>
              <a:rPr lang="en-US" dirty="0" smtClean="0"/>
              <a:t> into the master branch.</a:t>
            </a:r>
          </a:p>
          <a:p>
            <a:endParaRPr lang="en-US" dirty="0"/>
          </a:p>
        </p:txBody>
      </p:sp>
      <p:pic>
        <p:nvPicPr>
          <p:cNvPr id="4" name="Picture 3"/>
          <p:cNvPicPr>
            <a:picLocks noChangeAspect="1"/>
          </p:cNvPicPr>
          <p:nvPr/>
        </p:nvPicPr>
        <p:blipFill>
          <a:blip r:embed="rId2"/>
          <a:stretch>
            <a:fillRect/>
          </a:stretch>
        </p:blipFill>
        <p:spPr>
          <a:xfrm>
            <a:off x="1676400" y="2588617"/>
            <a:ext cx="6019800" cy="3946654"/>
          </a:xfrm>
          <a:prstGeom prst="rect">
            <a:avLst/>
          </a:prstGeom>
        </p:spPr>
      </p:pic>
    </p:spTree>
    <p:extLst>
      <p:ext uri="{BB962C8B-B14F-4D97-AF65-F5344CB8AC3E}">
        <p14:creationId xmlns:p14="http://schemas.microsoft.com/office/powerpoint/2010/main" val="3645736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on to the cluster</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022618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Started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Mac</a:t>
            </a:r>
          </a:p>
          <a:p>
            <a:pPr lvl="1"/>
            <a:r>
              <a:rPr lang="en-US" dirty="0" smtClean="0"/>
              <a:t>Open Applications/Utilities/Terminal</a:t>
            </a:r>
          </a:p>
          <a:p>
            <a:pPr lvl="1"/>
            <a:r>
              <a:rPr lang="en-US" dirty="0" smtClean="0"/>
              <a:t>Type (all on one line)</a:t>
            </a:r>
          </a:p>
          <a:p>
            <a:pPr lvl="2"/>
            <a:r>
              <a:rPr lang="en-US" dirty="0" err="1" smtClean="0"/>
              <a:t>scp</a:t>
            </a:r>
            <a:r>
              <a:rPr lang="en-US" dirty="0" smtClean="0"/>
              <a:t> </a:t>
            </a:r>
            <a:r>
              <a:rPr lang="en-US" dirty="0" err="1" smtClean="0"/>
              <a:t>myuvaid@interactive.hpc.virginia.edu</a:t>
            </a:r>
            <a:r>
              <a:rPr lang="en-US" dirty="0" smtClean="0"/>
              <a:t>:/share/apps/templates/</a:t>
            </a:r>
            <a:r>
              <a:rPr lang="en-US" dirty="0"/>
              <a:t> </a:t>
            </a:r>
            <a:r>
              <a:rPr lang="en-US" dirty="0" err="1"/>
              <a:t>fastX_clients</a:t>
            </a:r>
            <a:r>
              <a:rPr lang="en-US" dirty="0" smtClean="0"/>
              <a:t>/</a:t>
            </a:r>
            <a:r>
              <a:rPr lang="en-US" dirty="0"/>
              <a:t> </a:t>
            </a:r>
            <a:r>
              <a:rPr lang="en-US" dirty="0" err="1" smtClean="0"/>
              <a:t>FastX_MacClient.dmg</a:t>
            </a:r>
            <a:r>
              <a:rPr lang="en-US" dirty="0" smtClean="0"/>
              <a:t>  .</a:t>
            </a:r>
          </a:p>
          <a:p>
            <a:pPr lvl="2"/>
            <a:r>
              <a:rPr lang="en-US" dirty="0" smtClean="0"/>
              <a:t>Dot at the end of the line (space between </a:t>
            </a:r>
            <a:r>
              <a:rPr lang="en-US" dirty="0" err="1" smtClean="0"/>
              <a:t>dmg</a:t>
            </a:r>
            <a:r>
              <a:rPr lang="en-US" dirty="0" smtClean="0"/>
              <a:t> and .)</a:t>
            </a:r>
          </a:p>
          <a:p>
            <a:r>
              <a:rPr lang="en-US" dirty="0" smtClean="0"/>
              <a:t>Windows</a:t>
            </a:r>
          </a:p>
          <a:p>
            <a:pPr lvl="1"/>
            <a:r>
              <a:rPr lang="en-US" dirty="0" smtClean="0"/>
              <a:t>Open </a:t>
            </a:r>
            <a:r>
              <a:rPr lang="en-US" dirty="0" err="1" smtClean="0"/>
              <a:t>XMobTerm</a:t>
            </a:r>
            <a:r>
              <a:rPr lang="en-US" dirty="0" smtClean="0"/>
              <a:t> (or </a:t>
            </a:r>
            <a:r>
              <a:rPr lang="en-US" dirty="0" err="1" smtClean="0"/>
              <a:t>WinSCP</a:t>
            </a:r>
            <a:r>
              <a:rPr lang="en-US" dirty="0" smtClean="0"/>
              <a:t> or what you have) and set up an </a:t>
            </a:r>
            <a:r>
              <a:rPr lang="en-US" dirty="0" err="1" smtClean="0"/>
              <a:t>scp</a:t>
            </a:r>
            <a:r>
              <a:rPr lang="en-US" dirty="0" smtClean="0"/>
              <a:t> session</a:t>
            </a:r>
          </a:p>
          <a:p>
            <a:pPr lvl="1"/>
            <a:r>
              <a:rPr lang="en-US" dirty="0" smtClean="0"/>
              <a:t>The host is </a:t>
            </a:r>
            <a:r>
              <a:rPr lang="en-US" dirty="0" err="1" smtClean="0"/>
              <a:t>interactive.hpc.virginia.edu</a:t>
            </a:r>
            <a:endParaRPr lang="en-US" dirty="0" smtClean="0"/>
          </a:p>
          <a:p>
            <a:pPr lvl="1"/>
            <a:r>
              <a:rPr lang="en-US" dirty="0" smtClean="0"/>
              <a:t>The user ID is your UVA ID, password will be your "Eservices" password</a:t>
            </a:r>
          </a:p>
          <a:p>
            <a:pPr lvl="1"/>
            <a:r>
              <a:rPr lang="en-US" dirty="0" smtClean="0"/>
              <a:t>Navigate to /share/apps/templates/</a:t>
            </a:r>
            <a:r>
              <a:rPr lang="en-US" dirty="0" err="1" smtClean="0"/>
              <a:t>fastX_clients</a:t>
            </a:r>
            <a:r>
              <a:rPr lang="en-US" dirty="0" smtClean="0"/>
              <a:t>.  Copy </a:t>
            </a:r>
          </a:p>
          <a:p>
            <a:pPr lvl="2"/>
            <a:r>
              <a:rPr lang="en-US" dirty="0" err="1"/>
              <a:t>FastX_WinClient.exe</a:t>
            </a:r>
            <a:endParaRPr lang="en-US" dirty="0" smtClean="0"/>
          </a:p>
          <a:p>
            <a:pPr lvl="1"/>
            <a:endParaRPr lang="en-US" dirty="0"/>
          </a:p>
        </p:txBody>
      </p:sp>
    </p:spTree>
    <p:extLst>
      <p:ext uri="{BB962C8B-B14F-4D97-AF65-F5344CB8AC3E}">
        <p14:creationId xmlns:p14="http://schemas.microsoft.com/office/powerpoint/2010/main" val="137815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FastX</a:t>
            </a:r>
            <a:endParaRPr lang="en-US" dirty="0"/>
          </a:p>
        </p:txBody>
      </p:sp>
      <p:sp>
        <p:nvSpPr>
          <p:cNvPr id="3" name="Content Placeholder 2"/>
          <p:cNvSpPr>
            <a:spLocks noGrp="1"/>
          </p:cNvSpPr>
          <p:nvPr>
            <p:ph idx="1"/>
          </p:nvPr>
        </p:nvSpPr>
        <p:spPr/>
        <p:txBody>
          <a:bodyPr/>
          <a:lstStyle/>
          <a:p>
            <a:r>
              <a:rPr lang="en-US" dirty="0" smtClean="0"/>
              <a:t>Install </a:t>
            </a:r>
            <a:r>
              <a:rPr lang="en-US" dirty="0" err="1" smtClean="0"/>
              <a:t>FastX</a:t>
            </a:r>
            <a:r>
              <a:rPr lang="en-US" dirty="0" smtClean="0"/>
              <a:t> for your OS.  Start it up.  Add a new connection at the + icon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590801"/>
            <a:ext cx="7087568" cy="3984812"/>
          </a:xfrm>
          <a:prstGeom prst="rect">
            <a:avLst/>
          </a:prstGeom>
        </p:spPr>
      </p:pic>
    </p:spTree>
    <p:extLst>
      <p:ext uri="{BB962C8B-B14F-4D97-AF65-F5344CB8AC3E}">
        <p14:creationId xmlns:p14="http://schemas.microsoft.com/office/powerpoint/2010/main" val="109422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dirty="0"/>
              <a:t>Put a short documentation block at the top of every function/subroutine/procedure.</a:t>
            </a:r>
          </a:p>
          <a:p>
            <a:r>
              <a:rPr lang="en-US" dirty="0"/>
              <a:t>My personal taste: don’t document excessively.  Only document lines that aren’t obvious to a casual reader (who knows the language).  It’s distracting to have too many comments.</a:t>
            </a:r>
          </a:p>
          <a:p>
            <a:pPr lvl="1"/>
            <a:r>
              <a:rPr lang="en-US" dirty="0"/>
              <a:t>I often actually write </a:t>
            </a:r>
            <a:r>
              <a:rPr lang="en-US" dirty="0" err="1"/>
              <a:t>pseudocode</a:t>
            </a:r>
            <a:r>
              <a:rPr lang="en-US" dirty="0"/>
              <a:t> without commenting it out, that way it will throw a syntax error if I don’t finish so I know that it’s incomplete.</a:t>
            </a:r>
          </a:p>
          <a:p>
            <a:endParaRPr lang="en-US" dirty="0"/>
          </a:p>
        </p:txBody>
      </p:sp>
    </p:spTree>
    <p:extLst>
      <p:ext uri="{BB962C8B-B14F-4D97-AF65-F5344CB8AC3E}">
        <p14:creationId xmlns:p14="http://schemas.microsoft.com/office/powerpoint/2010/main" val="3844613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a:t>
            </a:r>
            <a:endParaRPr lang="en-US" dirty="0"/>
          </a:p>
        </p:txBody>
      </p:sp>
      <p:sp>
        <p:nvSpPr>
          <p:cNvPr id="5" name="Content Placeholder 4"/>
          <p:cNvSpPr>
            <a:spLocks noGrp="1"/>
          </p:cNvSpPr>
          <p:nvPr>
            <p:ph idx="1"/>
          </p:nvPr>
        </p:nvSpPr>
        <p:spPr/>
        <p:txBody>
          <a:bodyPr/>
          <a:lstStyle/>
          <a:p>
            <a:r>
              <a:rPr lang="en-US" dirty="0" smtClean="0"/>
              <a:t>Specify an SSH connection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62577"/>
            <a:ext cx="7543800" cy="4241317"/>
          </a:xfrm>
          <a:prstGeom prst="rect">
            <a:avLst/>
          </a:prstGeom>
        </p:spPr>
      </p:pic>
    </p:spTree>
    <p:extLst>
      <p:ext uri="{BB962C8B-B14F-4D97-AF65-F5344CB8AC3E}">
        <p14:creationId xmlns:p14="http://schemas.microsoft.com/office/powerpoint/2010/main" val="1259105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a:t>
            </a:r>
            <a:endParaRPr lang="en-US" dirty="0"/>
          </a:p>
        </p:txBody>
      </p:sp>
      <p:sp>
        <p:nvSpPr>
          <p:cNvPr id="3" name="Content Placeholder 2"/>
          <p:cNvSpPr>
            <a:spLocks noGrp="1"/>
          </p:cNvSpPr>
          <p:nvPr>
            <p:ph idx="1"/>
          </p:nvPr>
        </p:nvSpPr>
        <p:spPr/>
        <p:txBody>
          <a:bodyPr/>
          <a:lstStyle/>
          <a:p>
            <a:r>
              <a:rPr lang="en-US" dirty="0" smtClean="0"/>
              <a:t>Start a new session at the + icon again.  Use the host </a:t>
            </a:r>
            <a:r>
              <a:rPr lang="en-US" dirty="0" smtClean="0">
                <a:latin typeface="Courier New" charset="0"/>
                <a:ea typeface="Courier New" charset="0"/>
                <a:cs typeface="Courier New" charset="0"/>
              </a:rPr>
              <a:t>sp-udc-led-cs03.hpc.virginia.edu</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954507"/>
            <a:ext cx="6400800" cy="3598693"/>
          </a:xfrm>
          <a:prstGeom prst="rect">
            <a:avLst/>
          </a:prstGeom>
        </p:spPr>
      </p:pic>
    </p:spTree>
    <p:extLst>
      <p:ext uri="{BB962C8B-B14F-4D97-AF65-F5344CB8AC3E}">
        <p14:creationId xmlns:p14="http://schemas.microsoft.com/office/powerpoint/2010/main" val="1468558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a:t>
            </a:r>
            <a:endParaRPr lang="en-US" dirty="0"/>
          </a:p>
        </p:txBody>
      </p:sp>
      <p:sp>
        <p:nvSpPr>
          <p:cNvPr id="3" name="Content Placeholder 2"/>
          <p:cNvSpPr>
            <a:spLocks noGrp="1"/>
          </p:cNvSpPr>
          <p:nvPr>
            <p:ph idx="1"/>
          </p:nvPr>
        </p:nvSpPr>
        <p:spPr/>
        <p:txBody>
          <a:bodyPr/>
          <a:lstStyle/>
          <a:p>
            <a:r>
              <a:rPr lang="en-US" dirty="0" smtClean="0"/>
              <a:t>Double-click Gnome (or KDE if you know that).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53" y="2438400"/>
            <a:ext cx="8591550" cy="4114800"/>
          </a:xfrm>
          <a:prstGeom prst="rect">
            <a:avLst/>
          </a:prstGeom>
        </p:spPr>
      </p:pic>
    </p:spTree>
    <p:extLst>
      <p:ext uri="{BB962C8B-B14F-4D97-AF65-F5344CB8AC3E}">
        <p14:creationId xmlns:p14="http://schemas.microsoft.com/office/powerpoint/2010/main" val="3243961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a:t>
            </a:r>
            <a:endParaRPr lang="en-US" dirty="0"/>
          </a:p>
        </p:txBody>
      </p:sp>
      <p:sp>
        <p:nvSpPr>
          <p:cNvPr id="3" name="Content Placeholder 2"/>
          <p:cNvSpPr>
            <a:spLocks noGrp="1"/>
          </p:cNvSpPr>
          <p:nvPr>
            <p:ph idx="1"/>
          </p:nvPr>
        </p:nvSpPr>
        <p:spPr/>
        <p:txBody>
          <a:bodyPr/>
          <a:lstStyle/>
          <a:p>
            <a:r>
              <a:rPr lang="en-US" dirty="0" smtClean="0"/>
              <a:t>Log in.  You can resize the remote desktop.</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2438401"/>
            <a:ext cx="7318771" cy="4114800"/>
          </a:xfrm>
          <a:prstGeom prst="rect">
            <a:avLst/>
          </a:prstGeom>
        </p:spPr>
      </p:pic>
    </p:spTree>
    <p:extLst>
      <p:ext uri="{BB962C8B-B14F-4D97-AF65-F5344CB8AC3E}">
        <p14:creationId xmlns:p14="http://schemas.microsoft.com/office/powerpoint/2010/main" val="5804364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System</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Go to Applications-&gt;System Tools and open a Terminal. (You can drag the Terminal icon to your desktop if you wish.)</a:t>
            </a:r>
          </a:p>
          <a:p>
            <a:r>
              <a:rPr lang="en-US" dirty="0" smtClean="0"/>
              <a:t>Type</a:t>
            </a:r>
          </a:p>
          <a:p>
            <a:pPr lvl="1"/>
            <a:r>
              <a:rPr lang="en-US" dirty="0" smtClean="0"/>
              <a:t>module load </a:t>
            </a:r>
            <a:r>
              <a:rPr lang="en-US" dirty="0" err="1" smtClean="0"/>
              <a:t>geany</a:t>
            </a:r>
            <a:endParaRPr lang="en-US" dirty="0" smtClean="0"/>
          </a:p>
          <a:p>
            <a:r>
              <a:rPr lang="en-US" dirty="0" smtClean="0"/>
              <a:t>Type</a:t>
            </a:r>
          </a:p>
          <a:p>
            <a:pPr lvl="1"/>
            <a:r>
              <a:rPr lang="en-US" dirty="0" err="1" smtClean="0"/>
              <a:t>geany</a:t>
            </a:r>
            <a:r>
              <a:rPr lang="en-US" dirty="0" smtClean="0"/>
              <a:t> &amp;</a:t>
            </a:r>
          </a:p>
          <a:p>
            <a:r>
              <a:rPr lang="en-US" dirty="0" smtClean="0"/>
              <a:t>Open a new file</a:t>
            </a:r>
          </a:p>
          <a:p>
            <a:r>
              <a:rPr lang="en-US" dirty="0" smtClean="0"/>
              <a:t>Type</a:t>
            </a:r>
          </a:p>
          <a:p>
            <a:pPr marL="274320" lvl="1" indent="0">
              <a:buNone/>
            </a:pPr>
            <a:r>
              <a:rPr lang="en-US" dirty="0">
                <a:latin typeface="Courier New" charset="0"/>
                <a:ea typeface="Courier New" charset="0"/>
                <a:cs typeface="Courier New" charset="0"/>
              </a:rPr>
              <a:t>! Program to print </a:t>
            </a:r>
            <a:r>
              <a:rPr lang="en-US" dirty="0" smtClean="0">
                <a:latin typeface="Courier New" charset="0"/>
                <a:ea typeface="Courier New" charset="0"/>
                <a:cs typeface="Courier New" charset="0"/>
              </a:rPr>
              <a:t>hello</a:t>
            </a:r>
          </a:p>
          <a:p>
            <a:pPr marL="274320" lvl="1" indent="0">
              <a:buNone/>
            </a:pP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Author:   A. </a:t>
            </a:r>
            <a:r>
              <a:rPr lang="en-US" dirty="0" smtClean="0">
                <a:latin typeface="Courier New" charset="0"/>
                <a:ea typeface="Courier New" charset="0"/>
                <a:cs typeface="Courier New" charset="0"/>
              </a:rPr>
              <a:t>Programmer</a:t>
            </a:r>
          </a:p>
          <a:p>
            <a:pPr marL="274320" lvl="1" indent="0">
              <a:buNone/>
            </a:pPr>
            <a:r>
              <a:rPr lang="en-US" dirty="0" smtClean="0">
                <a:latin typeface="Courier New" charset="0"/>
                <a:ea typeface="Courier New" charset="0"/>
                <a:cs typeface="Courier New" charset="0"/>
              </a:rPr>
              <a:t>! </a:t>
            </a:r>
            <a:r>
              <a:rPr lang="en-US" dirty="0">
                <a:latin typeface="Courier New" charset="0"/>
                <a:ea typeface="Courier New" charset="0"/>
                <a:cs typeface="Courier New" charset="0"/>
              </a:rPr>
              <a:t>Changelog: 20160120 Initial </a:t>
            </a:r>
            <a:r>
              <a:rPr lang="en-US" dirty="0" smtClean="0">
                <a:latin typeface="Courier New" charset="0"/>
                <a:ea typeface="Courier New" charset="0"/>
                <a:cs typeface="Courier New" charset="0"/>
              </a:rPr>
              <a:t>version</a:t>
            </a:r>
          </a:p>
          <a:p>
            <a:pPr marL="274320" lvl="1"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print </a:t>
            </a:r>
            <a:r>
              <a:rPr lang="en-US" dirty="0">
                <a:latin typeface="Courier New" charset="0"/>
                <a:ea typeface="Courier New" charset="0"/>
                <a:cs typeface="Courier New" charset="0"/>
              </a:rPr>
              <a:t>*, 'hello</a:t>
            </a:r>
            <a:r>
              <a:rPr lang="en-US" dirty="0" smtClean="0">
                <a:latin typeface="Courier New" charset="0"/>
                <a:ea typeface="Courier New" charset="0"/>
                <a:cs typeface="Courier New" charset="0"/>
              </a:rPr>
              <a:t>'</a:t>
            </a:r>
          </a:p>
          <a:p>
            <a:pPr marL="274320" lvl="1" indent="0">
              <a:buNone/>
            </a:pPr>
            <a:r>
              <a:rPr lang="en-US" dirty="0">
                <a:latin typeface="Courier New" charset="0"/>
                <a:ea typeface="Courier New" charset="0"/>
                <a:cs typeface="Courier New" charset="0"/>
              </a:rPr>
              <a:t> </a:t>
            </a:r>
            <a:r>
              <a:rPr lang="en-US" dirty="0" smtClean="0">
                <a:latin typeface="Courier New" charset="0"/>
                <a:ea typeface="Courier New" charset="0"/>
                <a:cs typeface="Courier New" charset="0"/>
              </a:rPr>
              <a:t> print </a:t>
            </a:r>
            <a:r>
              <a:rPr lang="en-US" dirty="0">
                <a:latin typeface="Courier New" charset="0"/>
                <a:ea typeface="Courier New" charset="0"/>
                <a:cs typeface="Courier New" charset="0"/>
              </a:rPr>
              <a:t>*, 'This is a test</a:t>
            </a:r>
            <a:r>
              <a:rPr lang="en-US" dirty="0" smtClean="0">
                <a:latin typeface="Courier New" charset="0"/>
                <a:ea typeface="Courier New" charset="0"/>
                <a:cs typeface="Courier New" charset="0"/>
              </a:rPr>
              <a:t>'</a:t>
            </a:r>
          </a:p>
          <a:p>
            <a:pPr marL="274320" lvl="1" indent="0">
              <a:buNone/>
            </a:pPr>
            <a:r>
              <a:rPr lang="en-US" dirty="0" smtClean="0">
                <a:latin typeface="Courier New" charset="0"/>
                <a:ea typeface="Courier New" charset="0"/>
                <a:cs typeface="Courier New" charset="0"/>
              </a:rPr>
              <a:t>end</a:t>
            </a:r>
            <a:endParaRPr lang="en-US" dirty="0">
              <a:latin typeface="Courier New" charset="0"/>
              <a:ea typeface="Courier New" charset="0"/>
              <a:cs typeface="Courier New" charset="0"/>
            </a:endParaRPr>
          </a:p>
        </p:txBody>
      </p:sp>
    </p:spTree>
    <p:extLst>
      <p:ext uri="{BB962C8B-B14F-4D97-AF65-F5344CB8AC3E}">
        <p14:creationId xmlns:p14="http://schemas.microsoft.com/office/powerpoint/2010/main" val="931519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a:t>
            </a:r>
            <a:r>
              <a:rPr lang="en-US" dirty="0" err="1" smtClean="0"/>
              <a:t>Geany</a:t>
            </a:r>
            <a:endParaRPr lang="en-US" dirty="0"/>
          </a:p>
        </p:txBody>
      </p:sp>
      <p:sp>
        <p:nvSpPr>
          <p:cNvPr id="3" name="Content Placeholder 2"/>
          <p:cNvSpPr>
            <a:spLocks noGrp="1"/>
          </p:cNvSpPr>
          <p:nvPr>
            <p:ph idx="1"/>
          </p:nvPr>
        </p:nvSpPr>
        <p:spPr/>
        <p:txBody>
          <a:bodyPr/>
          <a:lstStyle/>
          <a:p>
            <a:r>
              <a:rPr lang="en-US" dirty="0" smtClean="0"/>
              <a:t>From the menu choose Build-&gt;Build</a:t>
            </a:r>
          </a:p>
          <a:p>
            <a:r>
              <a:rPr lang="en-US" dirty="0" smtClean="0"/>
              <a:t>From the menu choose Build-&gt;Execute or gears icon.  It should pop up a new screen window.  </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1066800" y="3048000"/>
            <a:ext cx="5791200" cy="3689555"/>
          </a:xfrm>
          <a:prstGeom prst="rect">
            <a:avLst/>
          </a:prstGeom>
        </p:spPr>
      </p:pic>
    </p:spTree>
    <p:extLst>
      <p:ext uri="{BB962C8B-B14F-4D97-AF65-F5344CB8AC3E}">
        <p14:creationId xmlns:p14="http://schemas.microsoft.com/office/powerpoint/2010/main" val="4614523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Finishing Up</a:t>
            </a:r>
            <a:endParaRPr lang="en-US" dirty="0"/>
          </a:p>
        </p:txBody>
      </p:sp>
      <p:sp>
        <p:nvSpPr>
          <p:cNvPr id="3" name="Content Placeholder 2"/>
          <p:cNvSpPr>
            <a:spLocks noGrp="1"/>
          </p:cNvSpPr>
          <p:nvPr>
            <p:ph idx="1"/>
          </p:nvPr>
        </p:nvSpPr>
        <p:spPr/>
        <p:txBody>
          <a:bodyPr/>
          <a:lstStyle/>
          <a:p>
            <a:r>
              <a:rPr lang="en-US" dirty="0" smtClean="0"/>
              <a:t>You will need to dismiss the new window (it will open one each time you run your program)</a:t>
            </a:r>
          </a:p>
          <a:p>
            <a:r>
              <a:rPr lang="en-US" dirty="0" smtClean="0"/>
              <a:t>Quit </a:t>
            </a:r>
            <a:r>
              <a:rPr lang="en-US" dirty="0" err="1" smtClean="0"/>
              <a:t>geany</a:t>
            </a:r>
            <a:endParaRPr lang="en-US" dirty="0" smtClean="0"/>
          </a:p>
          <a:p>
            <a:r>
              <a:rPr lang="en-US" dirty="0" smtClean="0"/>
              <a:t>System-&gt;Log Out</a:t>
            </a:r>
          </a:p>
          <a:p>
            <a:r>
              <a:rPr lang="en-US" dirty="0" smtClean="0"/>
              <a:t>Exit </a:t>
            </a:r>
            <a:r>
              <a:rPr lang="en-US" dirty="0" err="1" smtClean="0"/>
              <a:t>FastX</a:t>
            </a:r>
            <a:endParaRPr lang="en-US" dirty="0" smtClean="0"/>
          </a:p>
        </p:txBody>
      </p:sp>
    </p:spTree>
    <p:extLst>
      <p:ext uri="{BB962C8B-B14F-4D97-AF65-F5344CB8AC3E}">
        <p14:creationId xmlns:p14="http://schemas.microsoft.com/office/powerpoint/2010/main" val="19415911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err="1" smtClean="0"/>
              <a:t>Geany</a:t>
            </a:r>
            <a:r>
              <a:rPr lang="en-US" dirty="0" smtClean="0"/>
              <a:t>	</a:t>
            </a:r>
            <a:endParaRPr lang="en-US" dirty="0"/>
          </a:p>
        </p:txBody>
      </p:sp>
      <p:sp>
        <p:nvSpPr>
          <p:cNvPr id="3" name="Content Placeholder 2"/>
          <p:cNvSpPr>
            <a:spLocks noGrp="1"/>
          </p:cNvSpPr>
          <p:nvPr>
            <p:ph idx="1"/>
          </p:nvPr>
        </p:nvSpPr>
        <p:spPr/>
        <p:txBody>
          <a:bodyPr/>
          <a:lstStyle/>
          <a:p>
            <a:r>
              <a:rPr lang="en-US" dirty="0" err="1" smtClean="0"/>
              <a:t>Geany</a:t>
            </a:r>
            <a:r>
              <a:rPr lang="en-US" dirty="0" smtClean="0"/>
              <a:t> is a very simple IDE.  More sophisticated IDEs that work for C/C++/Fortran are</a:t>
            </a:r>
          </a:p>
          <a:p>
            <a:pPr lvl="1"/>
            <a:r>
              <a:rPr lang="en-US" dirty="0" smtClean="0"/>
              <a:t>Code::Blocks</a:t>
            </a:r>
          </a:p>
          <a:p>
            <a:pPr lvl="1"/>
            <a:r>
              <a:rPr lang="en-US" dirty="0" smtClean="0"/>
              <a:t>On cluster as </a:t>
            </a:r>
          </a:p>
          <a:p>
            <a:pPr lvl="2"/>
            <a:r>
              <a:rPr lang="en-US" dirty="0" smtClean="0"/>
              <a:t>module load </a:t>
            </a:r>
            <a:r>
              <a:rPr lang="en-US" dirty="0" err="1" smtClean="0"/>
              <a:t>codeblocks</a:t>
            </a:r>
            <a:endParaRPr lang="en-US" dirty="0" smtClean="0"/>
          </a:p>
          <a:p>
            <a:r>
              <a:rPr lang="en-US" dirty="0" smtClean="0"/>
              <a:t>Eclipse</a:t>
            </a:r>
          </a:p>
          <a:p>
            <a:pPr lvl="1"/>
            <a:r>
              <a:rPr lang="en-US" dirty="0" smtClean="0"/>
              <a:t>Requires CDT add-on for C/C++</a:t>
            </a:r>
          </a:p>
          <a:p>
            <a:pPr lvl="1"/>
            <a:r>
              <a:rPr lang="en-US" dirty="0" smtClean="0"/>
              <a:t>Requires </a:t>
            </a:r>
            <a:r>
              <a:rPr lang="en-US" dirty="0" err="1" smtClean="0"/>
              <a:t>Photran</a:t>
            </a:r>
            <a:r>
              <a:rPr lang="en-US" dirty="0" smtClean="0"/>
              <a:t> for Fortran </a:t>
            </a:r>
            <a:r>
              <a:rPr lang="en-US" smtClean="0"/>
              <a:t>(automatically installs CDT as well).</a:t>
            </a:r>
            <a:endParaRPr lang="en-US"/>
          </a:p>
        </p:txBody>
      </p:sp>
    </p:spTree>
    <p:extLst>
      <p:ext uri="{BB962C8B-B14F-4D97-AF65-F5344CB8AC3E}">
        <p14:creationId xmlns:p14="http://schemas.microsoft.com/office/powerpoint/2010/main" val="12392361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ss">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Presentation6" id="{5F3F951C-E5F2-7C4B-A1BE-2913223E399E}" vid="{D83C2C2A-0AA0-914F-9B80-3440E1599825}"/>
    </a:ext>
  </a:extLst>
</a:theme>
</file>

<file path=docProps/app.xml><?xml version="1.0" encoding="utf-8"?>
<Properties xmlns="http://schemas.openxmlformats.org/officeDocument/2006/extended-properties" xmlns:vt="http://schemas.openxmlformats.org/officeDocument/2006/docPropsVTypes">
  <Template>ACES-ARCS</Template>
  <TotalTime>210</TotalTime>
  <Words>5066</Words>
  <Application>Microsoft Macintosh PowerPoint</Application>
  <PresentationFormat>On-screen Show (4:3)</PresentationFormat>
  <Paragraphs>587</Paragraphs>
  <Slides>97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97</vt:i4>
      </vt:variant>
    </vt:vector>
  </HeadingPairs>
  <TitlesOfParts>
    <vt:vector size="100" baseType="lpstr">
      <vt:lpstr>Arial</vt:lpstr>
      <vt:lpstr>Courier New</vt:lpstr>
      <vt:lpstr>Class</vt:lpstr>
      <vt:lpstr>Software Design and Engineering</vt:lpstr>
      <vt:lpstr>Programming Style Guidelines</vt:lpstr>
      <vt:lpstr>Style and Management</vt:lpstr>
      <vt:lpstr>General Advice</vt:lpstr>
      <vt:lpstr>Keep it Neat</vt:lpstr>
      <vt:lpstr>Make Code Self-Documenting</vt:lpstr>
      <vt:lpstr>Variable Names</vt:lpstr>
      <vt:lpstr>More Specific Guidelines</vt:lpstr>
      <vt:lpstr>Documentation</vt:lpstr>
      <vt:lpstr>Example</vt:lpstr>
      <vt:lpstr>Example Improved</vt:lpstr>
      <vt:lpstr>Code Organization</vt:lpstr>
      <vt:lpstr>PyFlakes and PyLint</vt:lpstr>
      <vt:lpstr>Testing, Source control, and debugging</vt:lpstr>
      <vt:lpstr>PowerPoint Presentation</vt:lpstr>
      <vt:lpstr>Code Testing</vt:lpstr>
      <vt:lpstr>Types of Test</vt:lpstr>
      <vt:lpstr>Test Harnesses</vt:lpstr>
      <vt:lpstr>Unittest aka PyTest</vt:lpstr>
      <vt:lpstr>Example</vt:lpstr>
      <vt:lpstr>Nose Testing</vt:lpstr>
      <vt:lpstr>Running nose</vt:lpstr>
      <vt:lpstr>Coding style guidelines</vt:lpstr>
      <vt:lpstr>Modular Software Design</vt:lpstr>
      <vt:lpstr>Importance </vt:lpstr>
      <vt:lpstr>Some Basic Rules</vt:lpstr>
      <vt:lpstr>General Advice</vt:lpstr>
      <vt:lpstr>Keep it Neat</vt:lpstr>
      <vt:lpstr>Make Code Self-Documenting</vt:lpstr>
      <vt:lpstr>Variable Names</vt:lpstr>
      <vt:lpstr>More Specific Guidelines</vt:lpstr>
      <vt:lpstr>Code Organization</vt:lpstr>
      <vt:lpstr>Example</vt:lpstr>
      <vt:lpstr>Example Improved</vt:lpstr>
      <vt:lpstr>Zen</vt:lpstr>
      <vt:lpstr>Code review</vt:lpstr>
      <vt:lpstr>More Eyes Help</vt:lpstr>
      <vt:lpstr>Some Tools</vt:lpstr>
      <vt:lpstr>Code design principles</vt:lpstr>
      <vt:lpstr>Functional requirements</vt:lpstr>
      <vt:lpstr>Non Functional Requirements</vt:lpstr>
      <vt:lpstr>Functional Requirements </vt:lpstr>
      <vt:lpstr>Determining Functional Requirements</vt:lpstr>
      <vt:lpstr>User Stories</vt:lpstr>
      <vt:lpstr>Writing Functional Requirements </vt:lpstr>
      <vt:lpstr>Example </vt:lpstr>
      <vt:lpstr>Requirements</vt:lpstr>
      <vt:lpstr>Separation of Concerns </vt:lpstr>
      <vt:lpstr>Software Development Methodologies</vt:lpstr>
      <vt:lpstr>Testing-Driven Development</vt:lpstr>
      <vt:lpstr>Software Design Principles</vt:lpstr>
      <vt:lpstr>Abstraction</vt:lpstr>
      <vt:lpstr>Refinement</vt:lpstr>
      <vt:lpstr>Extreme Example</vt:lpstr>
      <vt:lpstr>Modularity</vt:lpstr>
      <vt:lpstr>Data Structures</vt:lpstr>
      <vt:lpstr>Information Hiding</vt:lpstr>
      <vt:lpstr>Modular Design </vt:lpstr>
      <vt:lpstr>Cohesion</vt:lpstr>
      <vt:lpstr>Coincidental Cohesion </vt:lpstr>
      <vt:lpstr>Logical Cohesion</vt:lpstr>
      <vt:lpstr>Temporal Cohesion</vt:lpstr>
      <vt:lpstr>Procedural Cohesion</vt:lpstr>
      <vt:lpstr>Communicational Cohesion</vt:lpstr>
      <vt:lpstr>Informational Cohesion</vt:lpstr>
      <vt:lpstr>Functional Cohesion</vt:lpstr>
      <vt:lpstr>Module Coupling</vt:lpstr>
      <vt:lpstr>More Module Coupling</vt:lpstr>
      <vt:lpstr>Data Coupling</vt:lpstr>
      <vt:lpstr>Design Techniques</vt:lpstr>
      <vt:lpstr>Data Flow Design</vt:lpstr>
      <vt:lpstr>Data Flow Design</vt:lpstr>
      <vt:lpstr>Object Oriented Design</vt:lpstr>
      <vt:lpstr>Source control</vt:lpstr>
      <vt:lpstr>Source Control</vt:lpstr>
      <vt:lpstr>Starting SourceTree (After Free Registration)</vt:lpstr>
      <vt:lpstr>Creating a Repository</vt:lpstr>
      <vt:lpstr>Select Files to Add</vt:lpstr>
      <vt:lpstr>Commit</vt:lpstr>
      <vt:lpstr>Finalizing the Repository</vt:lpstr>
      <vt:lpstr>History and File Display</vt:lpstr>
      <vt:lpstr>Adding and Committing</vt:lpstr>
      <vt:lpstr>Checking Out</vt:lpstr>
      <vt:lpstr>Branching</vt:lpstr>
      <vt:lpstr>Creating a Branch in SourceTree</vt:lpstr>
      <vt:lpstr>Merging</vt:lpstr>
      <vt:lpstr>Logging on to the cluster</vt:lpstr>
      <vt:lpstr>Getting Started</vt:lpstr>
      <vt:lpstr>FastX</vt:lpstr>
      <vt:lpstr>Step 2</vt:lpstr>
      <vt:lpstr>Step 3</vt:lpstr>
      <vt:lpstr>Step 4</vt:lpstr>
      <vt:lpstr>Step 5</vt:lpstr>
      <vt:lpstr>Using the System</vt:lpstr>
      <vt:lpstr>More About Geany</vt:lpstr>
      <vt:lpstr>Finishing Up</vt:lpstr>
      <vt:lpstr>About Geany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5</dc:title>
  <dc:creator>Microsoft Office User</dc:creator>
  <cp:lastModifiedBy>Katherine Holcomb</cp:lastModifiedBy>
  <cp:revision>19</cp:revision>
  <dcterms:created xsi:type="dcterms:W3CDTF">2016-05-25T15:08:44Z</dcterms:created>
  <dcterms:modified xsi:type="dcterms:W3CDTF">2017-05-23T16:47:01Z</dcterms:modified>
</cp:coreProperties>
</file>